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1.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13.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0.xml" ContentType="application/vnd.openxmlformats-officedocument.themeOverride+xml"/>
  <Override PartName="/ppt/notesSlides/notesSlide14.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15.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563" r:id="rId2"/>
    <p:sldId id="612" r:id="rId3"/>
    <p:sldId id="613" r:id="rId4"/>
    <p:sldId id="560" r:id="rId5"/>
    <p:sldId id="559" r:id="rId6"/>
    <p:sldId id="276" r:id="rId7"/>
    <p:sldId id="518" r:id="rId8"/>
    <p:sldId id="548" r:id="rId9"/>
    <p:sldId id="620" r:id="rId10"/>
    <p:sldId id="575" r:id="rId11"/>
    <p:sldId id="605" r:id="rId12"/>
    <p:sldId id="532" r:id="rId13"/>
    <p:sldId id="618" r:id="rId14"/>
    <p:sldId id="442" r:id="rId15"/>
    <p:sldId id="611" r:id="rId16"/>
    <p:sldId id="600" r:id="rId17"/>
    <p:sldId id="601" r:id="rId18"/>
    <p:sldId id="617" r:id="rId19"/>
    <p:sldId id="533" r:id="rId20"/>
    <p:sldId id="549" r:id="rId21"/>
    <p:sldId id="603" r:id="rId22"/>
    <p:sldId id="493" r:id="rId23"/>
    <p:sldId id="564" r:id="rId24"/>
    <p:sldId id="591" r:id="rId25"/>
    <p:sldId id="567" r:id="rId26"/>
    <p:sldId id="568" r:id="rId27"/>
    <p:sldId id="569" r:id="rId28"/>
    <p:sldId id="597" r:id="rId29"/>
    <p:sldId id="582" r:id="rId30"/>
    <p:sldId id="537" r:id="rId31"/>
    <p:sldId id="606" r:id="rId32"/>
    <p:sldId id="596" r:id="rId33"/>
    <p:sldId id="578" r:id="rId34"/>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4611" userDrawn="1">
          <p15:clr>
            <a:srgbClr val="A4A3A4"/>
          </p15:clr>
        </p15:guide>
        <p15:guide id="3" pos="846" userDrawn="1">
          <p15:clr>
            <a:srgbClr val="A4A3A4"/>
          </p15:clr>
        </p15:guide>
        <p15:guide id="4" orient="horz" pos="3022" userDrawn="1">
          <p15:clr>
            <a:srgbClr val="A4A3A4"/>
          </p15:clr>
        </p15:guide>
        <p15:guide id="5" orient="horz" pos="1706" userDrawn="1">
          <p15:clr>
            <a:srgbClr val="A4A3A4"/>
          </p15:clr>
        </p15:guide>
        <p15:guide id="6" orient="horz" pos="3634" userDrawn="1">
          <p15:clr>
            <a:srgbClr val="A4A3A4"/>
          </p15:clr>
        </p15:guide>
        <p15:guide id="7" pos="6939">
          <p15:clr>
            <a:srgbClr val="A4A3A4"/>
          </p15:clr>
        </p15:guide>
        <p15:guide id="8" pos="6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57833"/>
    <a:srgbClr val="8EBF21"/>
    <a:srgbClr val="00B0B4"/>
    <a:srgbClr val="514B9A"/>
    <a:srgbClr val="FDBA71"/>
    <a:srgbClr val="DCFD73"/>
    <a:srgbClr val="2E3C0C"/>
    <a:srgbClr val="672361"/>
    <a:srgbClr val="8E1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77007" autoAdjust="0"/>
  </p:normalViewPr>
  <p:slideViewPr>
    <p:cSldViewPr snapToGrid="0">
      <p:cViewPr varScale="1">
        <p:scale>
          <a:sx n="56" d="100"/>
          <a:sy n="56" d="100"/>
        </p:scale>
        <p:origin x="1332" y="72"/>
      </p:cViewPr>
      <p:guideLst>
        <p:guide orient="horz" pos="1480"/>
        <p:guide pos="4611"/>
        <p:guide pos="846"/>
        <p:guide orient="horz" pos="3022"/>
        <p:guide orient="horz" pos="1706"/>
        <p:guide orient="horz" pos="3634"/>
        <p:guide pos="6939"/>
        <p:guide pos="689"/>
      </p:guideLst>
    </p:cSldViewPr>
  </p:slideViewPr>
  <p:notesTextViewPr>
    <p:cViewPr>
      <p:scale>
        <a:sx n="3" d="2"/>
        <a:sy n="3" d="2"/>
      </p:scale>
      <p:origin x="0" y="0"/>
    </p:cViewPr>
  </p:notesTextViewPr>
  <p:notesViewPr>
    <p:cSldViewPr snapToGrid="0" showGuides="1">
      <p:cViewPr varScale="1">
        <p:scale>
          <a:sx n="85" d="100"/>
          <a:sy n="85" d="100"/>
        </p:scale>
        <p:origin x="229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Libro2"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Libro2"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Libro2"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Libro2"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Libro2"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Hoja_de_c_lculo_de_Microsoft_Excel8.xlsx"/></Relationships>
</file>

<file path=ppt/charts/_rels/chart21.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Hoja_de_c_lculo_de_Microsoft_Excel1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Libro2"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Libro2"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Libro2"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Libro2"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Libro2"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Libro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26373346372166E-2"/>
          <c:y val="8.4097712046688311E-2"/>
          <c:w val="0.96462961627017008"/>
          <c:h val="0.70951385610082096"/>
        </c:manualLayout>
      </c:layout>
      <c:barChart>
        <c:barDir val="col"/>
        <c:grouping val="clustered"/>
        <c:varyColors val="0"/>
        <c:ser>
          <c:idx val="0"/>
          <c:order val="0"/>
          <c:tx>
            <c:strRef>
              <c:f>Hoja3!$B$5</c:f>
              <c:strCache>
                <c:ptCount val="1"/>
                <c:pt idx="0">
                  <c:v>Mujeres</c:v>
                </c:pt>
              </c:strCache>
            </c:strRef>
          </c:tx>
          <c:spPr>
            <a:solidFill>
              <a:srgbClr val="40BAD2"/>
            </a:solidFill>
          </c:spPr>
          <c:invertIfNegative val="0"/>
          <c:dPt>
            <c:idx val="0"/>
            <c:invertIfNegative val="0"/>
            <c:bubble3D val="0"/>
            <c:spPr>
              <a:solidFill>
                <a:srgbClr val="FAB900"/>
              </a:solidFill>
            </c:spPr>
            <c:extLst>
              <c:ext xmlns:c16="http://schemas.microsoft.com/office/drawing/2014/chart" uri="{C3380CC4-5D6E-409C-BE32-E72D297353CC}">
                <c16:uniqueId val="{00000001-EFC4-4275-97A0-1498ABC0DED8}"/>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Hoja3!$A$6:$A$12</c:f>
              <c:strCache>
                <c:ptCount val="7"/>
                <c:pt idx="0">
                  <c:v>Estados Unidos Mexicanos</c:v>
                </c:pt>
                <c:pt idx="1">
                  <c:v>Puebla</c:v>
                </c:pt>
                <c:pt idx="2">
                  <c:v>Colima</c:v>
                </c:pt>
                <c:pt idx="3">
                  <c:v>Guerrero</c:v>
                </c:pt>
                <c:pt idx="4">
                  <c:v>Oaxaca</c:v>
                </c:pt>
                <c:pt idx="5">
                  <c:v>Morelos</c:v>
                </c:pt>
                <c:pt idx="6">
                  <c:v>Estado de México</c:v>
                </c:pt>
              </c:strCache>
            </c:strRef>
          </c:cat>
          <c:val>
            <c:numRef>
              <c:f>Hoja3!$B$6:$B$12</c:f>
              <c:numCache>
                <c:formatCode>0.0</c:formatCode>
                <c:ptCount val="7"/>
                <c:pt idx="0">
                  <c:v>20.2</c:v>
                </c:pt>
                <c:pt idx="1">
                  <c:v>28.4</c:v>
                </c:pt>
                <c:pt idx="2">
                  <c:v>25.6</c:v>
                </c:pt>
                <c:pt idx="3">
                  <c:v>25.1</c:v>
                </c:pt>
                <c:pt idx="4">
                  <c:v>24.9</c:v>
                </c:pt>
                <c:pt idx="5">
                  <c:v>24.4</c:v>
                </c:pt>
                <c:pt idx="6">
                  <c:v>24</c:v>
                </c:pt>
              </c:numCache>
            </c:numRef>
          </c:val>
          <c:extLst>
            <c:ext xmlns:c16="http://schemas.microsoft.com/office/drawing/2014/chart" uri="{C3380CC4-5D6E-409C-BE32-E72D297353CC}">
              <c16:uniqueId val="{00000000-EFC4-4275-97A0-1498ABC0DED8}"/>
            </c:ext>
          </c:extLst>
        </c:ser>
        <c:dLbls>
          <c:showLegendKey val="0"/>
          <c:showVal val="0"/>
          <c:showCatName val="0"/>
          <c:showSerName val="0"/>
          <c:showPercent val="0"/>
          <c:showBubbleSize val="0"/>
        </c:dLbls>
        <c:gapWidth val="50"/>
        <c:axId val="146168832"/>
        <c:axId val="146170624"/>
      </c:barChart>
      <c:catAx>
        <c:axId val="146168832"/>
        <c:scaling>
          <c:orientation val="minMax"/>
        </c:scaling>
        <c:delete val="0"/>
        <c:axPos val="b"/>
        <c:numFmt formatCode="General" sourceLinked="1"/>
        <c:majorTickMark val="none"/>
        <c:minorTickMark val="none"/>
        <c:tickLblPos val="nextTo"/>
        <c:spPr>
          <a:noFill/>
          <a:ln w="12700" cap="flat" cmpd="sng" algn="ctr">
            <a:solidFill>
              <a:srgbClr val="E7E6E6">
                <a:lumMod val="75000"/>
              </a:srgbClr>
            </a:solidFill>
            <a:round/>
          </a:ln>
          <a:effectLst/>
        </c:spPr>
        <c:txPr>
          <a:bodyPr rot="-60000000" vert="horz"/>
          <a:lstStyle/>
          <a:p>
            <a:pPr>
              <a:defRPr sz="1400"/>
            </a:pPr>
            <a:endParaRPr lang="en-US"/>
          </a:p>
        </c:txPr>
        <c:crossAx val="146170624"/>
        <c:crosses val="autoZero"/>
        <c:auto val="1"/>
        <c:lblAlgn val="ctr"/>
        <c:lblOffset val="100"/>
        <c:noMultiLvlLbl val="0"/>
      </c:catAx>
      <c:valAx>
        <c:axId val="146170624"/>
        <c:scaling>
          <c:orientation val="minMax"/>
        </c:scaling>
        <c:delete val="1"/>
        <c:axPos val="l"/>
        <c:numFmt formatCode="0.0" sourceLinked="1"/>
        <c:majorTickMark val="none"/>
        <c:minorTickMark val="none"/>
        <c:tickLblPos val="nextTo"/>
        <c:crossAx val="146168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40BAD2"/>
            </a:solidFill>
          </c:spPr>
          <c:dPt>
            <c:idx val="0"/>
            <c:bubble3D val="0"/>
            <c:spPr>
              <a:solidFill>
                <a:srgbClr val="40BAD2"/>
              </a:solidFill>
              <a:ln w="19050">
                <a:solidFill>
                  <a:schemeClr val="lt1"/>
                </a:solidFill>
              </a:ln>
              <a:effectLst/>
            </c:spPr>
            <c:extLst>
              <c:ext xmlns:c16="http://schemas.microsoft.com/office/drawing/2014/chart" uri="{C3380CC4-5D6E-409C-BE32-E72D297353CC}">
                <c16:uniqueId val="{00000001-B653-4673-9B69-5E3E1139B607}"/>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B653-4673-9B69-5E3E1139B607}"/>
              </c:ext>
            </c:extLst>
          </c:dPt>
          <c:dLbls>
            <c:delete val="1"/>
          </c:dLbls>
          <c:cat>
            <c:strRef>
              <c:f>Hoja2!$A$6:$A$7</c:f>
              <c:strCache>
                <c:ptCount val="2"/>
                <c:pt idx="0">
                  <c:v>mucho o algo</c:v>
                </c:pt>
                <c:pt idx="1">
                  <c:v>poco o nada</c:v>
                </c:pt>
              </c:strCache>
            </c:strRef>
          </c:cat>
          <c:val>
            <c:numRef>
              <c:f>Hoja2!$B$6:$B$7</c:f>
              <c:numCache>
                <c:formatCode>General</c:formatCode>
                <c:ptCount val="2"/>
                <c:pt idx="0">
                  <c:v>-39</c:v>
                </c:pt>
                <c:pt idx="1">
                  <c:v>61</c:v>
                </c:pt>
              </c:numCache>
            </c:numRef>
          </c:val>
          <c:extLst>
            <c:ext xmlns:c16="http://schemas.microsoft.com/office/drawing/2014/chart" uri="{C3380CC4-5D6E-409C-BE32-E72D297353CC}">
              <c16:uniqueId val="{00000004-B653-4673-9B69-5E3E1139B607}"/>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c:spPr>
          <c:dPt>
            <c:idx val="0"/>
            <c:bubble3D val="0"/>
            <c:spPr>
              <a:solidFill>
                <a:srgbClr val="40BAD2"/>
              </a:solidFill>
              <a:ln w="19050">
                <a:solidFill>
                  <a:schemeClr val="lt1"/>
                </a:solidFill>
              </a:ln>
              <a:effectLst/>
            </c:spPr>
            <c:extLst>
              <c:ext xmlns:c16="http://schemas.microsoft.com/office/drawing/2014/chart" uri="{C3380CC4-5D6E-409C-BE32-E72D297353CC}">
                <c16:uniqueId val="{00000001-112E-4FD3-B0AE-D136D7A52B93}"/>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112E-4FD3-B0AE-D136D7A52B93}"/>
              </c:ext>
            </c:extLst>
          </c:dPt>
          <c:dLbls>
            <c:delete val="1"/>
          </c:dLbls>
          <c:cat>
            <c:strRef>
              <c:f>Hoja2!$A$3:$A$4</c:f>
              <c:strCache>
                <c:ptCount val="2"/>
                <c:pt idx="0">
                  <c:v>mucho o algo</c:v>
                </c:pt>
                <c:pt idx="1">
                  <c:v>poco o nada</c:v>
                </c:pt>
              </c:strCache>
            </c:strRef>
          </c:cat>
          <c:val>
            <c:numRef>
              <c:f>Hoja2!$B$3:$B$4</c:f>
              <c:numCache>
                <c:formatCode>General</c:formatCode>
                <c:ptCount val="2"/>
                <c:pt idx="0">
                  <c:v>-39</c:v>
                </c:pt>
                <c:pt idx="1">
                  <c:v>61</c:v>
                </c:pt>
              </c:numCache>
            </c:numRef>
          </c:val>
          <c:extLst>
            <c:ext xmlns:c16="http://schemas.microsoft.com/office/drawing/2014/chart" uri="{C3380CC4-5D6E-409C-BE32-E72D297353CC}">
              <c16:uniqueId val="{00000004-112E-4FD3-B0AE-D136D7A52B93}"/>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40BAD2"/>
              </a:solidFill>
              <a:ln w="19050">
                <a:solidFill>
                  <a:schemeClr val="lt1"/>
                </a:solidFill>
              </a:ln>
              <a:effectLst/>
            </c:spPr>
            <c:extLst>
              <c:ext xmlns:c16="http://schemas.microsoft.com/office/drawing/2014/chart" uri="{C3380CC4-5D6E-409C-BE32-E72D297353CC}">
                <c16:uniqueId val="{00000001-5FFE-433F-B36B-53F96524EF83}"/>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5FFE-433F-B36B-53F96524EF83}"/>
              </c:ext>
            </c:extLst>
          </c:dPt>
          <c:dLbls>
            <c:delete val="1"/>
          </c:dLbls>
          <c:cat>
            <c:strRef>
              <c:f>Hoja2!$A$18:$A$19</c:f>
              <c:strCache>
                <c:ptCount val="2"/>
                <c:pt idx="0">
                  <c:v>mucho o algo</c:v>
                </c:pt>
                <c:pt idx="1">
                  <c:v>poco o nada</c:v>
                </c:pt>
              </c:strCache>
            </c:strRef>
          </c:cat>
          <c:val>
            <c:numRef>
              <c:f>Hoja2!$B$18:$B$19</c:f>
              <c:numCache>
                <c:formatCode>General</c:formatCode>
                <c:ptCount val="2"/>
                <c:pt idx="0">
                  <c:v>-53</c:v>
                </c:pt>
                <c:pt idx="1">
                  <c:v>47</c:v>
                </c:pt>
              </c:numCache>
            </c:numRef>
          </c:val>
          <c:extLst>
            <c:ext xmlns:c16="http://schemas.microsoft.com/office/drawing/2014/chart" uri="{C3380CC4-5D6E-409C-BE32-E72D297353CC}">
              <c16:uniqueId val="{00000004-5FFE-433F-B36B-53F96524EF83}"/>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40BAD2"/>
              </a:solidFill>
              <a:ln w="19050">
                <a:solidFill>
                  <a:schemeClr val="lt1"/>
                </a:solidFill>
              </a:ln>
              <a:effectLst/>
            </c:spPr>
            <c:extLst>
              <c:ext xmlns:c16="http://schemas.microsoft.com/office/drawing/2014/chart" uri="{C3380CC4-5D6E-409C-BE32-E72D297353CC}">
                <c16:uniqueId val="{00000001-372B-4BF3-B357-55DAB6CD07AE}"/>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372B-4BF3-B357-55DAB6CD07AE}"/>
              </c:ext>
            </c:extLst>
          </c:dPt>
          <c:dLbls>
            <c:delete val="1"/>
          </c:dLbls>
          <c:cat>
            <c:strRef>
              <c:f>Hoja2!$A$15:$A$16</c:f>
              <c:strCache>
                <c:ptCount val="2"/>
                <c:pt idx="0">
                  <c:v>mucho o algo</c:v>
                </c:pt>
                <c:pt idx="1">
                  <c:v>poco o nada</c:v>
                </c:pt>
              </c:strCache>
            </c:strRef>
          </c:cat>
          <c:val>
            <c:numRef>
              <c:f>Hoja2!$B$15:$B$16</c:f>
              <c:numCache>
                <c:formatCode>General</c:formatCode>
                <c:ptCount val="2"/>
                <c:pt idx="0">
                  <c:v>-49</c:v>
                </c:pt>
                <c:pt idx="1">
                  <c:v>51</c:v>
                </c:pt>
              </c:numCache>
            </c:numRef>
          </c:val>
          <c:extLst>
            <c:ext xmlns:c16="http://schemas.microsoft.com/office/drawing/2014/chart" uri="{C3380CC4-5D6E-409C-BE32-E72D297353CC}">
              <c16:uniqueId val="{00000004-372B-4BF3-B357-55DAB6CD07AE}"/>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40BAD2"/>
              </a:solidFill>
              <a:ln w="19050">
                <a:solidFill>
                  <a:schemeClr val="lt1"/>
                </a:solidFill>
              </a:ln>
              <a:effectLst/>
            </c:spPr>
            <c:extLst>
              <c:ext xmlns:c16="http://schemas.microsoft.com/office/drawing/2014/chart" uri="{C3380CC4-5D6E-409C-BE32-E72D297353CC}">
                <c16:uniqueId val="{00000001-68E2-4361-B1D0-5DBDD65DB343}"/>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68E2-4361-B1D0-5DBDD65DB343}"/>
              </c:ext>
            </c:extLst>
          </c:dPt>
          <c:dLbls>
            <c:delete val="1"/>
          </c:dLbls>
          <c:cat>
            <c:strRef>
              <c:f>Hoja2!$A$12:$A$13</c:f>
              <c:strCache>
                <c:ptCount val="2"/>
                <c:pt idx="0">
                  <c:v>mucho o algo</c:v>
                </c:pt>
                <c:pt idx="1">
                  <c:v>poco o nada</c:v>
                </c:pt>
              </c:strCache>
            </c:strRef>
          </c:cat>
          <c:val>
            <c:numRef>
              <c:f>Hoja2!$B$12:$B$13</c:f>
              <c:numCache>
                <c:formatCode>General</c:formatCode>
                <c:ptCount val="2"/>
                <c:pt idx="0">
                  <c:v>-47</c:v>
                </c:pt>
                <c:pt idx="1">
                  <c:v>53</c:v>
                </c:pt>
              </c:numCache>
            </c:numRef>
          </c:val>
          <c:extLst>
            <c:ext xmlns:c16="http://schemas.microsoft.com/office/drawing/2014/chart" uri="{C3380CC4-5D6E-409C-BE32-E72D297353CC}">
              <c16:uniqueId val="{00000004-68E2-4361-B1D0-5DBDD65DB343}"/>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080863185617154"/>
          <c:y val="4.8888888888888891E-2"/>
          <c:w val="0.41594182065984148"/>
          <c:h val="0.90222222222222226"/>
        </c:manualLayout>
      </c:layout>
      <c:barChart>
        <c:barDir val="bar"/>
        <c:grouping val="clustered"/>
        <c:varyColors val="0"/>
        <c:ser>
          <c:idx val="0"/>
          <c:order val="0"/>
          <c:spPr>
            <a:solidFill>
              <a:srgbClr val="FFC00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Hoja4!$A$3:$A$4</c:f>
              <c:strCache>
                <c:ptCount val="2"/>
                <c:pt idx="0">
                  <c:v>Que dos personas del mismo sexo vivan juntas como pareja</c:v>
                </c:pt>
                <c:pt idx="1">
                  <c:v>Que las personas practiquen tradiciones o costumbres distintas a las mexicanas</c:v>
                </c:pt>
              </c:strCache>
            </c:strRef>
          </c:cat>
          <c:val>
            <c:numRef>
              <c:f>Hoja4!$B$3:$B$4</c:f>
              <c:numCache>
                <c:formatCode>General</c:formatCode>
                <c:ptCount val="2"/>
                <c:pt idx="0">
                  <c:v>61.5</c:v>
                </c:pt>
                <c:pt idx="1">
                  <c:v>56.9</c:v>
                </c:pt>
              </c:numCache>
            </c:numRef>
          </c:val>
          <c:extLst>
            <c:ext xmlns:c16="http://schemas.microsoft.com/office/drawing/2014/chart" uri="{C3380CC4-5D6E-409C-BE32-E72D297353CC}">
              <c16:uniqueId val="{00000000-82E7-4DFC-89B1-C90225D3190B}"/>
            </c:ext>
          </c:extLst>
        </c:ser>
        <c:dLbls>
          <c:showLegendKey val="0"/>
          <c:showVal val="0"/>
          <c:showCatName val="0"/>
          <c:showSerName val="0"/>
          <c:showPercent val="0"/>
          <c:showBubbleSize val="0"/>
        </c:dLbls>
        <c:gapWidth val="150"/>
        <c:axId val="273042816"/>
        <c:axId val="273060992"/>
      </c:barChart>
      <c:catAx>
        <c:axId val="273042816"/>
        <c:scaling>
          <c:orientation val="maxMin"/>
        </c:scaling>
        <c:delete val="0"/>
        <c:axPos val="l"/>
        <c:numFmt formatCode="General" sourceLinked="0"/>
        <c:majorTickMark val="none"/>
        <c:minorTickMark val="none"/>
        <c:tickLblPos val="nextTo"/>
        <c:spPr>
          <a:ln w="19050" cmpd="sng">
            <a:solidFill>
              <a:schemeClr val="tx1"/>
            </a:solidFill>
          </a:ln>
        </c:spPr>
        <c:crossAx val="273060992"/>
        <c:crosses val="autoZero"/>
        <c:auto val="1"/>
        <c:lblAlgn val="ctr"/>
        <c:lblOffset val="100"/>
        <c:noMultiLvlLbl val="0"/>
      </c:catAx>
      <c:valAx>
        <c:axId val="273060992"/>
        <c:scaling>
          <c:orientation val="minMax"/>
          <c:min val="0"/>
        </c:scaling>
        <c:delete val="1"/>
        <c:axPos val="t"/>
        <c:numFmt formatCode="General" sourceLinked="1"/>
        <c:majorTickMark val="out"/>
        <c:minorTickMark val="none"/>
        <c:tickLblPos val="nextTo"/>
        <c:crossAx val="273042816"/>
        <c:crosses val="autoZero"/>
        <c:crossBetween val="between"/>
      </c:valAx>
      <c:spPr>
        <a:noFill/>
        <a:ln>
          <a:noFill/>
        </a:ln>
      </c:spPr>
    </c:plotArea>
    <c:plotVisOnly val="1"/>
    <c:dispBlanksAs val="gap"/>
    <c:showDLblsOverMax val="0"/>
  </c:chart>
  <c:spPr>
    <a:noFill/>
    <a:ln>
      <a:noFill/>
    </a:ln>
  </c:spPr>
  <c:txPr>
    <a:bodyPr/>
    <a:lstStyle/>
    <a:p>
      <a:pPr>
        <a:defRPr sz="15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1714892481188512"/>
          <c:y val="5.0925925925925923E-2"/>
          <c:w val="0.47357893931438177"/>
          <c:h val="0.89814814814814814"/>
        </c:manualLayout>
      </c:layout>
      <c:barChart>
        <c:barDir val="bar"/>
        <c:grouping val="clustered"/>
        <c:varyColors val="0"/>
        <c:ser>
          <c:idx val="0"/>
          <c:order val="0"/>
          <c:spPr>
            <a:solidFill>
              <a:srgbClr val="00B0F0"/>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Hoja5!$A$3:$A$7</c:f>
              <c:strCache>
                <c:ptCount val="5"/>
                <c:pt idx="0">
                  <c:v>Que las personas practiquen tradiciones o costumbres distintas a las mexicanas</c:v>
                </c:pt>
                <c:pt idx="1">
                  <c:v>Llamar a la policía cuando hay jóvenes reunidos en una esquina</c:v>
                </c:pt>
                <c:pt idx="2">
                  <c:v>Que dos personas del mismo sexo vivan juntas como pareja</c:v>
                </c:pt>
                <c:pt idx="3">
                  <c:v>Negarle el empleo a una persona adulta mayor</c:v>
                </c:pt>
                <c:pt idx="4">
                  <c:v>Pegarle a un niño o una niña para que obedezca</c:v>
                </c:pt>
              </c:strCache>
            </c:strRef>
          </c:cat>
          <c:val>
            <c:numRef>
              <c:f>Hoja5!$B$3:$B$7</c:f>
              <c:numCache>
                <c:formatCode>0.0</c:formatCode>
                <c:ptCount val="5"/>
                <c:pt idx="0">
                  <c:v>41</c:v>
                </c:pt>
                <c:pt idx="1">
                  <c:v>39.5</c:v>
                </c:pt>
                <c:pt idx="2">
                  <c:v>36.4</c:v>
                </c:pt>
                <c:pt idx="3">
                  <c:v>7.8</c:v>
                </c:pt>
                <c:pt idx="4">
                  <c:v>7.1</c:v>
                </c:pt>
              </c:numCache>
            </c:numRef>
          </c:val>
          <c:extLst>
            <c:ext xmlns:c16="http://schemas.microsoft.com/office/drawing/2014/chart" uri="{C3380CC4-5D6E-409C-BE32-E72D297353CC}">
              <c16:uniqueId val="{00000000-81AE-4BD3-BA96-14771BC35F8E}"/>
            </c:ext>
          </c:extLst>
        </c:ser>
        <c:dLbls>
          <c:showLegendKey val="0"/>
          <c:showVal val="0"/>
          <c:showCatName val="0"/>
          <c:showSerName val="0"/>
          <c:showPercent val="0"/>
          <c:showBubbleSize val="0"/>
        </c:dLbls>
        <c:gapWidth val="20"/>
        <c:axId val="269513856"/>
        <c:axId val="269515392"/>
      </c:barChart>
      <c:catAx>
        <c:axId val="269513856"/>
        <c:scaling>
          <c:orientation val="maxMin"/>
        </c:scaling>
        <c:delete val="0"/>
        <c:axPos val="l"/>
        <c:numFmt formatCode="General" sourceLinked="0"/>
        <c:majorTickMark val="none"/>
        <c:minorTickMark val="none"/>
        <c:tickLblPos val="nextTo"/>
        <c:spPr>
          <a:ln w="15875" cmpd="sng">
            <a:solidFill>
              <a:schemeClr val="tx1"/>
            </a:solidFill>
          </a:ln>
        </c:spPr>
        <c:txPr>
          <a:bodyPr/>
          <a:lstStyle/>
          <a:p>
            <a:pPr>
              <a:defRPr sz="1500"/>
            </a:pPr>
            <a:endParaRPr lang="en-US"/>
          </a:p>
        </c:txPr>
        <c:crossAx val="269515392"/>
        <c:crosses val="autoZero"/>
        <c:auto val="1"/>
        <c:lblAlgn val="ctr"/>
        <c:lblOffset val="100"/>
        <c:noMultiLvlLbl val="0"/>
      </c:catAx>
      <c:valAx>
        <c:axId val="269515392"/>
        <c:scaling>
          <c:orientation val="minMax"/>
        </c:scaling>
        <c:delete val="1"/>
        <c:axPos val="t"/>
        <c:numFmt formatCode="0.0" sourceLinked="1"/>
        <c:majorTickMark val="out"/>
        <c:minorTickMark val="none"/>
        <c:tickLblPos val="nextTo"/>
        <c:crossAx val="269513856"/>
        <c:crosses val="autoZero"/>
        <c:crossBetween val="between"/>
      </c:valAx>
      <c:spPr>
        <a:noFill/>
        <a:ln>
          <a:noFill/>
        </a:ln>
      </c:spPr>
    </c:plotArea>
    <c:plotVisOnly val="1"/>
    <c:dispBlanksAs val="gap"/>
    <c:showDLblsOverMax val="0"/>
  </c:chart>
  <c:spPr>
    <a:noFill/>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671985815602837E-2"/>
          <c:y val="5.5532782276203334E-2"/>
          <c:w val="0.96559479905437351"/>
          <c:h val="0.71108721322537116"/>
        </c:manualLayout>
      </c:layout>
      <c:barChart>
        <c:barDir val="col"/>
        <c:grouping val="clustered"/>
        <c:varyColors val="0"/>
        <c:ser>
          <c:idx val="0"/>
          <c:order val="0"/>
          <c:tx>
            <c:strRef>
              <c:f>'Hoja3 (2)'!$B$5</c:f>
              <c:strCache>
                <c:ptCount val="1"/>
                <c:pt idx="0">
                  <c:v>Mujeres</c:v>
                </c:pt>
              </c:strCache>
            </c:strRef>
          </c:tx>
          <c:spPr>
            <a:solidFill>
              <a:srgbClr val="40BAD2"/>
            </a:solidFill>
          </c:spPr>
          <c:invertIfNegative val="0"/>
          <c:dPt>
            <c:idx val="0"/>
            <c:invertIfNegative val="0"/>
            <c:bubble3D val="0"/>
            <c:spPr>
              <a:solidFill>
                <a:srgbClr val="FAB900"/>
              </a:solidFill>
            </c:spPr>
            <c:extLst>
              <c:ext xmlns:c16="http://schemas.microsoft.com/office/drawing/2014/chart" uri="{C3380CC4-5D6E-409C-BE32-E72D297353CC}">
                <c16:uniqueId val="{00000001-2260-445D-8A8E-C8B1066D2DD0}"/>
              </c:ext>
            </c:extLst>
          </c:dPt>
          <c:dPt>
            <c:idx val="7"/>
            <c:invertIfNegative val="0"/>
            <c:bubble3D val="0"/>
            <c:spPr>
              <a:solidFill>
                <a:srgbClr val="7030A0">
                  <a:lumMod val="60000"/>
                  <a:lumOff val="40000"/>
                </a:srgbClr>
              </a:solidFill>
            </c:spPr>
            <c:extLst>
              <c:ext xmlns:c16="http://schemas.microsoft.com/office/drawing/2014/chart" uri="{C3380CC4-5D6E-409C-BE32-E72D297353CC}">
                <c16:uniqueId val="{00000003-2260-445D-8A8E-C8B1066D2DD0}"/>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'Hoja3 (2)'!$A$6:$A$13</c:f>
              <c:strCache>
                <c:ptCount val="8"/>
                <c:pt idx="0">
                  <c:v>Estados Unidos
Mexicanos</c:v>
                </c:pt>
                <c:pt idx="1">
                  <c:v>Chiapas</c:v>
                </c:pt>
                <c:pt idx="2">
                  <c:v>Veracruz de
Ignacio de la
Llave</c:v>
                </c:pt>
                <c:pt idx="3">
                  <c:v>Tabasco</c:v>
                </c:pt>
                <c:pt idx="4">
                  <c:v>Oaxaca</c:v>
                </c:pt>
                <c:pt idx="5">
                  <c:v>Guerrero</c:v>
                </c:pt>
                <c:pt idx="7">
                  <c:v>Morelos</c:v>
                </c:pt>
              </c:strCache>
            </c:strRef>
          </c:cat>
          <c:val>
            <c:numRef>
              <c:f>'Hoja3 (2)'!$B$6:$B$13</c:f>
              <c:numCache>
                <c:formatCode>0.0</c:formatCode>
                <c:ptCount val="8"/>
                <c:pt idx="0">
                  <c:v>64.3889666458671</c:v>
                </c:pt>
                <c:pt idx="1">
                  <c:v>79.433124809954037</c:v>
                </c:pt>
                <c:pt idx="2">
                  <c:v>79.069915226172739</c:v>
                </c:pt>
                <c:pt idx="3">
                  <c:v>77.199347077383578</c:v>
                </c:pt>
                <c:pt idx="4">
                  <c:v>75.649504738284406</c:v>
                </c:pt>
                <c:pt idx="5">
                  <c:v>73.785718503743269</c:v>
                </c:pt>
                <c:pt idx="7">
                  <c:v>61.463962936987521</c:v>
                </c:pt>
              </c:numCache>
            </c:numRef>
          </c:val>
          <c:extLst>
            <c:ext xmlns:c16="http://schemas.microsoft.com/office/drawing/2014/chart" uri="{C3380CC4-5D6E-409C-BE32-E72D297353CC}">
              <c16:uniqueId val="{00000004-2260-445D-8A8E-C8B1066D2DD0}"/>
            </c:ext>
          </c:extLst>
        </c:ser>
        <c:dLbls>
          <c:showLegendKey val="0"/>
          <c:showVal val="0"/>
          <c:showCatName val="0"/>
          <c:showSerName val="0"/>
          <c:showPercent val="0"/>
          <c:showBubbleSize val="0"/>
        </c:dLbls>
        <c:gapWidth val="30"/>
        <c:axId val="146168832"/>
        <c:axId val="146170624"/>
      </c:barChart>
      <c:catAx>
        <c:axId val="146168832"/>
        <c:scaling>
          <c:orientation val="minMax"/>
        </c:scaling>
        <c:delete val="0"/>
        <c:axPos val="b"/>
        <c:numFmt formatCode="General" sourceLinked="1"/>
        <c:majorTickMark val="none"/>
        <c:minorTickMark val="none"/>
        <c:tickLblPos val="nextTo"/>
        <c:spPr>
          <a:noFill/>
          <a:ln w="12700" cap="flat" cmpd="sng" algn="ctr">
            <a:solidFill>
              <a:srgbClr val="AFABAB"/>
            </a:solidFill>
            <a:round/>
          </a:ln>
          <a:effectLst/>
        </c:spPr>
        <c:txPr>
          <a:bodyPr rot="-60000000" vert="horz"/>
          <a:lstStyle/>
          <a:p>
            <a:pPr>
              <a:defRPr sz="1400"/>
            </a:pPr>
            <a:endParaRPr lang="en-US"/>
          </a:p>
        </c:txPr>
        <c:crossAx val="146170624"/>
        <c:crosses val="autoZero"/>
        <c:auto val="1"/>
        <c:lblAlgn val="ctr"/>
        <c:lblOffset val="100"/>
        <c:noMultiLvlLbl val="0"/>
      </c:catAx>
      <c:valAx>
        <c:axId val="146170624"/>
        <c:scaling>
          <c:orientation val="minMax"/>
        </c:scaling>
        <c:delete val="1"/>
        <c:axPos val="l"/>
        <c:numFmt formatCode="0.0" sourceLinked="1"/>
        <c:majorTickMark val="none"/>
        <c:minorTickMark val="none"/>
        <c:tickLblPos val="nextTo"/>
        <c:crossAx val="146168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170803782505915E-2"/>
          <c:y val="9.4809660368870896E-2"/>
          <c:w val="0.97009834515366422"/>
          <c:h val="0.6779942645074224"/>
        </c:manualLayout>
      </c:layout>
      <c:barChart>
        <c:barDir val="col"/>
        <c:grouping val="clustered"/>
        <c:varyColors val="0"/>
        <c:ser>
          <c:idx val="0"/>
          <c:order val="0"/>
          <c:tx>
            <c:strRef>
              <c:f>'Hoja3 (3)'!$B$5</c:f>
              <c:strCache>
                <c:ptCount val="1"/>
                <c:pt idx="0">
                  <c:v>Mujeres</c:v>
                </c:pt>
              </c:strCache>
            </c:strRef>
          </c:tx>
          <c:spPr>
            <a:solidFill>
              <a:srgbClr val="40BAD2"/>
            </a:solidFill>
          </c:spPr>
          <c:invertIfNegative val="0"/>
          <c:dPt>
            <c:idx val="0"/>
            <c:invertIfNegative val="0"/>
            <c:bubble3D val="0"/>
            <c:spPr>
              <a:solidFill>
                <a:srgbClr val="FAB900"/>
              </a:solidFill>
            </c:spPr>
            <c:extLst>
              <c:ext xmlns:c16="http://schemas.microsoft.com/office/drawing/2014/chart" uri="{C3380CC4-5D6E-409C-BE32-E72D297353CC}">
                <c16:uniqueId val="{00000001-AABE-42D8-B65E-7EC5BCCBB268}"/>
              </c:ext>
            </c:extLst>
          </c:dPt>
          <c:dPt>
            <c:idx val="7"/>
            <c:invertIfNegative val="0"/>
            <c:bubble3D val="0"/>
            <c:spPr>
              <a:solidFill>
                <a:srgbClr val="7030A0">
                  <a:lumMod val="60000"/>
                  <a:lumOff val="40000"/>
                </a:srgbClr>
              </a:solidFill>
            </c:spPr>
            <c:extLst>
              <c:ext xmlns:c16="http://schemas.microsoft.com/office/drawing/2014/chart" uri="{C3380CC4-5D6E-409C-BE32-E72D297353CC}">
                <c16:uniqueId val="{00000003-AABE-42D8-B65E-7EC5BCCBB268}"/>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'Hoja3 (3)'!$A$6:$A$13</c:f>
              <c:strCache>
                <c:ptCount val="8"/>
                <c:pt idx="0">
                  <c:v>Estados Unidos
Mexicanos</c:v>
                </c:pt>
                <c:pt idx="1">
                  <c:v>Chiapas</c:v>
                </c:pt>
                <c:pt idx="2">
                  <c:v>Oaxaca</c:v>
                </c:pt>
                <c:pt idx="3">
                  <c:v>Veracruz de
Ignacio de la
Llave</c:v>
                </c:pt>
                <c:pt idx="4">
                  <c:v>Tabasco</c:v>
                </c:pt>
                <c:pt idx="5">
                  <c:v>Guerrero</c:v>
                </c:pt>
                <c:pt idx="7">
                  <c:v>Morelos</c:v>
                </c:pt>
              </c:strCache>
            </c:strRef>
          </c:cat>
          <c:val>
            <c:numRef>
              <c:f>'Hoja3 (3)'!$B$6:$B$13</c:f>
              <c:numCache>
                <c:formatCode>0.0</c:formatCode>
                <c:ptCount val="8"/>
                <c:pt idx="0">
                  <c:v>56.561964561070127</c:v>
                </c:pt>
                <c:pt idx="1">
                  <c:v>75.99642962720948</c:v>
                </c:pt>
                <c:pt idx="2">
                  <c:v>71.366349322992875</c:v>
                </c:pt>
                <c:pt idx="3">
                  <c:v>70.672566238614749</c:v>
                </c:pt>
                <c:pt idx="4">
                  <c:v>70.280830494561997</c:v>
                </c:pt>
                <c:pt idx="5">
                  <c:v>67.01476966281075</c:v>
                </c:pt>
                <c:pt idx="7">
                  <c:v>56.851713932719434</c:v>
                </c:pt>
              </c:numCache>
            </c:numRef>
          </c:val>
          <c:extLst>
            <c:ext xmlns:c16="http://schemas.microsoft.com/office/drawing/2014/chart" uri="{C3380CC4-5D6E-409C-BE32-E72D297353CC}">
              <c16:uniqueId val="{00000004-AABE-42D8-B65E-7EC5BCCBB268}"/>
            </c:ext>
          </c:extLst>
        </c:ser>
        <c:dLbls>
          <c:showLegendKey val="0"/>
          <c:showVal val="0"/>
          <c:showCatName val="0"/>
          <c:showSerName val="0"/>
          <c:showPercent val="0"/>
          <c:showBubbleSize val="0"/>
        </c:dLbls>
        <c:gapWidth val="30"/>
        <c:axId val="146168832"/>
        <c:axId val="146170624"/>
      </c:barChart>
      <c:catAx>
        <c:axId val="146168832"/>
        <c:scaling>
          <c:orientation val="minMax"/>
        </c:scaling>
        <c:delete val="0"/>
        <c:axPos val="b"/>
        <c:numFmt formatCode="General" sourceLinked="1"/>
        <c:majorTickMark val="none"/>
        <c:minorTickMark val="none"/>
        <c:tickLblPos val="nextTo"/>
        <c:spPr>
          <a:noFill/>
          <a:ln w="12700" cap="flat" cmpd="sng" algn="ctr">
            <a:solidFill>
              <a:srgbClr val="E7E6E6">
                <a:lumMod val="75000"/>
              </a:srgbClr>
            </a:solidFill>
            <a:round/>
          </a:ln>
          <a:effectLst/>
        </c:spPr>
        <c:txPr>
          <a:bodyPr rot="-60000000" vert="horz"/>
          <a:lstStyle/>
          <a:p>
            <a:pPr>
              <a:defRPr sz="1400"/>
            </a:pPr>
            <a:endParaRPr lang="en-US"/>
          </a:p>
        </c:txPr>
        <c:crossAx val="146170624"/>
        <c:crosses val="autoZero"/>
        <c:auto val="1"/>
        <c:lblAlgn val="ctr"/>
        <c:lblOffset val="100"/>
        <c:noMultiLvlLbl val="0"/>
      </c:catAx>
      <c:valAx>
        <c:axId val="146170624"/>
        <c:scaling>
          <c:orientation val="minMax"/>
        </c:scaling>
        <c:delete val="1"/>
        <c:axPos val="l"/>
        <c:numFmt formatCode="0.0" sourceLinked="1"/>
        <c:majorTickMark val="none"/>
        <c:minorTickMark val="none"/>
        <c:tickLblPos val="nextTo"/>
        <c:crossAx val="146168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770212765957446E-2"/>
          <c:y val="5.5532782276203334E-2"/>
          <c:w val="0.98077919621749399"/>
          <c:h val="0.71882787899235268"/>
        </c:manualLayout>
      </c:layout>
      <c:barChart>
        <c:barDir val="col"/>
        <c:grouping val="clustered"/>
        <c:varyColors val="0"/>
        <c:ser>
          <c:idx val="0"/>
          <c:order val="0"/>
          <c:tx>
            <c:strRef>
              <c:f>'Hoja3 (4)'!$B$5</c:f>
              <c:strCache>
                <c:ptCount val="1"/>
                <c:pt idx="0">
                  <c:v>Mujeres</c:v>
                </c:pt>
              </c:strCache>
            </c:strRef>
          </c:tx>
          <c:spPr>
            <a:solidFill>
              <a:srgbClr val="40BAD2"/>
            </a:solidFill>
          </c:spPr>
          <c:invertIfNegative val="0"/>
          <c:dPt>
            <c:idx val="0"/>
            <c:invertIfNegative val="0"/>
            <c:bubble3D val="0"/>
            <c:spPr>
              <a:solidFill>
                <a:srgbClr val="FAB900"/>
              </a:solidFill>
            </c:spPr>
            <c:extLst>
              <c:ext xmlns:c16="http://schemas.microsoft.com/office/drawing/2014/chart" uri="{C3380CC4-5D6E-409C-BE32-E72D297353CC}">
                <c16:uniqueId val="{00000003-E00D-45A5-831A-EDE5A06AF7AA}"/>
              </c:ext>
            </c:extLst>
          </c:dPt>
          <c:dPt>
            <c:idx val="7"/>
            <c:invertIfNegative val="0"/>
            <c:bubble3D val="0"/>
            <c:spPr>
              <a:solidFill>
                <a:srgbClr val="7030A0">
                  <a:lumMod val="60000"/>
                  <a:lumOff val="40000"/>
                </a:srgbClr>
              </a:solidFill>
            </c:spPr>
            <c:extLst>
              <c:ext xmlns:c16="http://schemas.microsoft.com/office/drawing/2014/chart" uri="{C3380CC4-5D6E-409C-BE32-E72D297353CC}">
                <c16:uniqueId val="{00000001-E00D-45A5-831A-EDE5A06AF7AA}"/>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'Hoja3 (4)'!$A$6:$A$13</c:f>
              <c:strCache>
                <c:ptCount val="8"/>
                <c:pt idx="0">
                  <c:v>Estados
Unidos
Mexicanos</c:v>
                </c:pt>
                <c:pt idx="1">
                  <c:v>Aguascalientes</c:v>
                </c:pt>
                <c:pt idx="2">
                  <c:v>Tlaxcala</c:v>
                </c:pt>
                <c:pt idx="3">
                  <c:v>Zacatecas</c:v>
                </c:pt>
                <c:pt idx="4">
                  <c:v>Guanajuato</c:v>
                </c:pt>
                <c:pt idx="5">
                  <c:v>San Luis
Potosí</c:v>
                </c:pt>
                <c:pt idx="7">
                  <c:v>Morelos</c:v>
                </c:pt>
              </c:strCache>
            </c:strRef>
          </c:cat>
          <c:val>
            <c:numRef>
              <c:f>'Hoja3 (4)'!$B$6:$B$13</c:f>
              <c:numCache>
                <c:formatCode>0.0</c:formatCode>
                <c:ptCount val="8"/>
                <c:pt idx="0">
                  <c:v>39.773862497675822</c:v>
                </c:pt>
                <c:pt idx="1">
                  <c:v>58.848319088319087</c:v>
                </c:pt>
                <c:pt idx="2">
                  <c:v>52.729785685420659</c:v>
                </c:pt>
                <c:pt idx="3">
                  <c:v>51.731371247534447</c:v>
                </c:pt>
                <c:pt idx="4">
                  <c:v>51.135044811455728</c:v>
                </c:pt>
                <c:pt idx="5">
                  <c:v>50.454604994897778</c:v>
                </c:pt>
                <c:pt idx="7">
                  <c:v>39.453130937207547</c:v>
                </c:pt>
              </c:numCache>
            </c:numRef>
          </c:val>
          <c:extLst>
            <c:ext xmlns:c16="http://schemas.microsoft.com/office/drawing/2014/chart" uri="{C3380CC4-5D6E-409C-BE32-E72D297353CC}">
              <c16:uniqueId val="{00000002-E00D-45A5-831A-EDE5A06AF7AA}"/>
            </c:ext>
          </c:extLst>
        </c:ser>
        <c:dLbls>
          <c:showLegendKey val="0"/>
          <c:showVal val="0"/>
          <c:showCatName val="0"/>
          <c:showSerName val="0"/>
          <c:showPercent val="0"/>
          <c:showBubbleSize val="0"/>
        </c:dLbls>
        <c:gapWidth val="30"/>
        <c:axId val="146168832"/>
        <c:axId val="146170624"/>
      </c:barChart>
      <c:catAx>
        <c:axId val="146168832"/>
        <c:scaling>
          <c:orientation val="minMax"/>
        </c:scaling>
        <c:delete val="0"/>
        <c:axPos val="b"/>
        <c:numFmt formatCode="General" sourceLinked="1"/>
        <c:majorTickMark val="none"/>
        <c:minorTickMark val="none"/>
        <c:tickLblPos val="nextTo"/>
        <c:spPr>
          <a:noFill/>
          <a:ln w="12700" cap="flat" cmpd="sng" algn="ctr">
            <a:solidFill>
              <a:srgbClr val="E7E6E6">
                <a:lumMod val="75000"/>
              </a:srgbClr>
            </a:solidFill>
            <a:round/>
          </a:ln>
          <a:effectLst/>
        </c:spPr>
        <c:txPr>
          <a:bodyPr rot="-60000000" vert="horz"/>
          <a:lstStyle/>
          <a:p>
            <a:pPr>
              <a:defRPr sz="1300"/>
            </a:pPr>
            <a:endParaRPr lang="en-US"/>
          </a:p>
        </c:txPr>
        <c:crossAx val="146170624"/>
        <c:crosses val="autoZero"/>
        <c:auto val="1"/>
        <c:lblAlgn val="ctr"/>
        <c:lblOffset val="100"/>
        <c:noMultiLvlLbl val="0"/>
      </c:catAx>
      <c:valAx>
        <c:axId val="146170624"/>
        <c:scaling>
          <c:orientation val="minMax"/>
        </c:scaling>
        <c:delete val="1"/>
        <c:axPos val="l"/>
        <c:numFmt formatCode="0.0" sourceLinked="1"/>
        <c:majorTickMark val="none"/>
        <c:minorTickMark val="none"/>
        <c:tickLblPos val="nextTo"/>
        <c:crossAx val="146168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394357857791863E-2"/>
          <c:y val="6.6828984260926427E-2"/>
          <c:w val="0.97964743589743586"/>
          <c:h val="0.71329194772155191"/>
        </c:manualLayout>
      </c:layout>
      <c:barChart>
        <c:barDir val="col"/>
        <c:grouping val="clustered"/>
        <c:varyColors val="0"/>
        <c:ser>
          <c:idx val="0"/>
          <c:order val="0"/>
          <c:tx>
            <c:strRef>
              <c:f>Hoja1!$B$3</c:f>
              <c:strCache>
                <c:ptCount val="1"/>
                <c:pt idx="0">
                  <c:v>Total</c:v>
                </c:pt>
              </c:strCache>
            </c:strRef>
          </c:tx>
          <c:spPr>
            <a:solidFill>
              <a:srgbClr val="40BAD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Hoja1!$A$4:$A$10</c:f>
              <c:strCache>
                <c:ptCount val="7"/>
                <c:pt idx="0">
                  <c:v>Apariencia*</c:v>
                </c:pt>
                <c:pt idx="1">
                  <c:v>Edad</c:v>
                </c:pt>
                <c:pt idx="2">
                  <c:v>Creencias
religiosas</c:v>
                </c:pt>
                <c:pt idx="3">
                  <c:v>Manera de
hablar</c:v>
                </c:pt>
                <c:pt idx="4">
                  <c:v>Clase social</c:v>
                </c:pt>
                <c:pt idx="5">
                  <c:v>Sexo</c:v>
                </c:pt>
                <c:pt idx="6">
                  <c:v>Lugar donde
vive</c:v>
                </c:pt>
              </c:strCache>
            </c:strRef>
          </c:cat>
          <c:val>
            <c:numRef>
              <c:f>Hoja1!$B$4:$B$10</c:f>
              <c:numCache>
                <c:formatCode>0.0</c:formatCode>
                <c:ptCount val="7"/>
                <c:pt idx="0">
                  <c:v>79.3</c:v>
                </c:pt>
                <c:pt idx="1">
                  <c:v>35.799999999999997</c:v>
                </c:pt>
                <c:pt idx="2">
                  <c:v>27.1</c:v>
                </c:pt>
                <c:pt idx="3">
                  <c:v>19.899999999999999</c:v>
                </c:pt>
                <c:pt idx="4">
                  <c:v>19.899999999999999</c:v>
                </c:pt>
                <c:pt idx="5">
                  <c:v>18.3</c:v>
                </c:pt>
                <c:pt idx="6">
                  <c:v>13.9</c:v>
                </c:pt>
              </c:numCache>
            </c:numRef>
          </c:val>
          <c:extLst>
            <c:ext xmlns:c16="http://schemas.microsoft.com/office/drawing/2014/chart" uri="{C3380CC4-5D6E-409C-BE32-E72D297353CC}">
              <c16:uniqueId val="{00000000-00A5-4610-9DB5-90CB2AAD09D1}"/>
            </c:ext>
          </c:extLst>
        </c:ser>
        <c:dLbls>
          <c:showLegendKey val="0"/>
          <c:showVal val="0"/>
          <c:showCatName val="0"/>
          <c:showSerName val="0"/>
          <c:showPercent val="0"/>
          <c:showBubbleSize val="0"/>
        </c:dLbls>
        <c:gapWidth val="50"/>
        <c:axId val="146168832"/>
        <c:axId val="146170624"/>
      </c:barChart>
      <c:catAx>
        <c:axId val="146168832"/>
        <c:scaling>
          <c:orientation val="minMax"/>
        </c:scaling>
        <c:delete val="0"/>
        <c:axPos val="b"/>
        <c:numFmt formatCode="General" sourceLinked="1"/>
        <c:majorTickMark val="none"/>
        <c:minorTickMark val="none"/>
        <c:tickLblPos val="nextTo"/>
        <c:spPr>
          <a:noFill/>
          <a:ln w="12700" cap="flat" cmpd="sng" algn="ctr">
            <a:solidFill>
              <a:srgbClr val="000000">
                <a:lumMod val="50000"/>
                <a:lumOff val="50000"/>
              </a:srgbClr>
            </a:solidFill>
            <a:round/>
          </a:ln>
          <a:effectLst/>
        </c:spPr>
        <c:txPr>
          <a:bodyPr rot="-60000000" vert="horz"/>
          <a:lstStyle/>
          <a:p>
            <a:pPr>
              <a:defRPr sz="1300"/>
            </a:pPr>
            <a:endParaRPr lang="en-US"/>
          </a:p>
        </c:txPr>
        <c:crossAx val="146170624"/>
        <c:crosses val="autoZero"/>
        <c:auto val="1"/>
        <c:lblAlgn val="ctr"/>
        <c:lblOffset val="100"/>
        <c:noMultiLvlLbl val="0"/>
      </c:catAx>
      <c:valAx>
        <c:axId val="146170624"/>
        <c:scaling>
          <c:orientation val="minMax"/>
        </c:scaling>
        <c:delete val="1"/>
        <c:axPos val="l"/>
        <c:numFmt formatCode="0.0" sourceLinked="1"/>
        <c:majorTickMark val="none"/>
        <c:minorTickMark val="none"/>
        <c:tickLblPos val="nextTo"/>
        <c:crossAx val="146168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71269590329299E-2"/>
          <c:y val="4.4985547368957469E-2"/>
          <c:w val="0.93449278038975825"/>
          <c:h val="0.93087672184225712"/>
        </c:manualLayout>
      </c:layout>
      <c:barChart>
        <c:barDir val="bar"/>
        <c:grouping val="clustered"/>
        <c:varyColors val="0"/>
        <c:ser>
          <c:idx val="0"/>
          <c:order val="0"/>
          <c:tx>
            <c:strRef>
              <c:f>Hoja6!$B$3</c:f>
              <c:strCache>
                <c:ptCount val="1"/>
                <c:pt idx="0">
                  <c:v>Mujeres</c:v>
                </c:pt>
              </c:strCache>
            </c:strRef>
          </c:tx>
          <c:spPr>
            <a:solidFill>
              <a:srgbClr val="40BAD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Hoja6!$A$4:$A$12</c:f>
              <c:strCache>
                <c:ptCount val="9"/>
                <c:pt idx="0">
                  <c:v>Las mujeres deben ayudar en los quehaceres del hogar más que los hombres</c:v>
                </c:pt>
                <c:pt idx="1">
                  <c:v>Algunas mujeres que son violadas es porque provocan a los hombres</c:v>
                </c:pt>
                <c:pt idx="2">
                  <c:v>Las personas con discapacidad son de poca ayuda en el trabajo</c:v>
                </c:pt>
                <c:pt idx="3">
                  <c:v>Cuando hay desempleo, debe negarse el trabajo a personas extranjeras</c:v>
                </c:pt>
                <c:pt idx="4">
                  <c:v>La pobreza de las personas indígenas se debe a su cultura</c:v>
                </c:pt>
                <c:pt idx="5">
                  <c:v>Convivir con personas con SIDA o VIH siempre es un riesgo</c:v>
                </c:pt>
                <c:pt idx="6">
                  <c:v>Los pobres se esfuerzan poco por salir de su pobreza</c:v>
                </c:pt>
                <c:pt idx="7">
                  <c:v>Mientras más religiones se permitan en el país, habrá más conflictos sociales</c:v>
                </c:pt>
                <c:pt idx="8">
                  <c:v>La mayoría de las y los jóvenes son irresponsables</c:v>
                </c:pt>
              </c:strCache>
            </c:strRef>
          </c:cat>
          <c:val>
            <c:numRef>
              <c:f>Hoja6!$B$4:$B$12</c:f>
              <c:numCache>
                <c:formatCode>0</c:formatCode>
                <c:ptCount val="9"/>
                <c:pt idx="0">
                  <c:v>15</c:v>
                </c:pt>
                <c:pt idx="1">
                  <c:v>12.3</c:v>
                </c:pt>
                <c:pt idx="2">
                  <c:v>17</c:v>
                </c:pt>
                <c:pt idx="3">
                  <c:v>21</c:v>
                </c:pt>
                <c:pt idx="4">
                  <c:v>23</c:v>
                </c:pt>
                <c:pt idx="5">
                  <c:v>27</c:v>
                </c:pt>
                <c:pt idx="6">
                  <c:v>30</c:v>
                </c:pt>
                <c:pt idx="7">
                  <c:v>40</c:v>
                </c:pt>
                <c:pt idx="8">
                  <c:v>53</c:v>
                </c:pt>
              </c:numCache>
            </c:numRef>
          </c:val>
          <c:extLst>
            <c:ext xmlns:c16="http://schemas.microsoft.com/office/drawing/2014/chart" uri="{C3380CC4-5D6E-409C-BE32-E72D297353CC}">
              <c16:uniqueId val="{00000000-F17B-4349-852D-C34075A01213}"/>
            </c:ext>
          </c:extLst>
        </c:ser>
        <c:ser>
          <c:idx val="1"/>
          <c:order val="1"/>
          <c:tx>
            <c:strRef>
              <c:f>Hoja6!$C$3</c:f>
              <c:strCache>
                <c:ptCount val="1"/>
                <c:pt idx="0">
                  <c:v>Hombres</c:v>
                </c:pt>
              </c:strCache>
            </c:strRef>
          </c:tx>
          <c:spPr>
            <a:solidFill>
              <a:srgbClr val="FAB9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Hoja6!$A$4:$A$12</c:f>
              <c:strCache>
                <c:ptCount val="9"/>
                <c:pt idx="0">
                  <c:v>Las mujeres deben ayudar en los quehaceres del hogar más que los hombres</c:v>
                </c:pt>
                <c:pt idx="1">
                  <c:v>Algunas mujeres que son violadas es porque provocan a los hombres</c:v>
                </c:pt>
                <c:pt idx="2">
                  <c:v>Las personas con discapacidad son de poca ayuda en el trabajo</c:v>
                </c:pt>
                <c:pt idx="3">
                  <c:v>Cuando hay desempleo, debe negarse el trabajo a personas extranjeras</c:v>
                </c:pt>
                <c:pt idx="4">
                  <c:v>La pobreza de las personas indígenas se debe a su cultura</c:v>
                </c:pt>
                <c:pt idx="5">
                  <c:v>Convivir con personas con SIDA o VIH siempre es un riesgo</c:v>
                </c:pt>
                <c:pt idx="6">
                  <c:v>Los pobres se esfuerzan poco por salir de su pobreza</c:v>
                </c:pt>
                <c:pt idx="7">
                  <c:v>Mientras más religiones se permitan en el país, habrá más conflictos sociales</c:v>
                </c:pt>
                <c:pt idx="8">
                  <c:v>La mayoría de las y los jóvenes son irresponsables</c:v>
                </c:pt>
              </c:strCache>
            </c:strRef>
          </c:cat>
          <c:val>
            <c:numRef>
              <c:f>Hoja6!$C$4:$C$12</c:f>
              <c:numCache>
                <c:formatCode>0</c:formatCode>
                <c:ptCount val="9"/>
                <c:pt idx="0">
                  <c:v>15</c:v>
                </c:pt>
                <c:pt idx="1">
                  <c:v>17</c:v>
                </c:pt>
                <c:pt idx="2">
                  <c:v>19</c:v>
                </c:pt>
                <c:pt idx="3">
                  <c:v>27</c:v>
                </c:pt>
                <c:pt idx="4">
                  <c:v>30</c:v>
                </c:pt>
                <c:pt idx="5">
                  <c:v>35</c:v>
                </c:pt>
                <c:pt idx="6">
                  <c:v>37</c:v>
                </c:pt>
                <c:pt idx="7">
                  <c:v>41</c:v>
                </c:pt>
                <c:pt idx="8">
                  <c:v>56</c:v>
                </c:pt>
              </c:numCache>
            </c:numRef>
          </c:val>
          <c:extLst>
            <c:ext xmlns:c16="http://schemas.microsoft.com/office/drawing/2014/chart" uri="{C3380CC4-5D6E-409C-BE32-E72D297353CC}">
              <c16:uniqueId val="{00000001-F17B-4349-852D-C34075A01213}"/>
            </c:ext>
          </c:extLst>
        </c:ser>
        <c:dLbls>
          <c:showLegendKey val="0"/>
          <c:showVal val="0"/>
          <c:showCatName val="0"/>
          <c:showSerName val="0"/>
          <c:showPercent val="0"/>
          <c:showBubbleSize val="0"/>
        </c:dLbls>
        <c:gapWidth val="30"/>
        <c:axId val="152813952"/>
        <c:axId val="152815872"/>
      </c:barChart>
      <c:catAx>
        <c:axId val="152813952"/>
        <c:scaling>
          <c:orientation val="minMax"/>
        </c:scaling>
        <c:delete val="1"/>
        <c:axPos val="l"/>
        <c:numFmt formatCode="General" sourceLinked="1"/>
        <c:majorTickMark val="none"/>
        <c:minorTickMark val="none"/>
        <c:tickLblPos val="nextTo"/>
        <c:crossAx val="152815872"/>
        <c:crosses val="autoZero"/>
        <c:auto val="1"/>
        <c:lblAlgn val="ctr"/>
        <c:lblOffset val="100"/>
        <c:noMultiLvlLbl val="0"/>
      </c:catAx>
      <c:valAx>
        <c:axId val="152815872"/>
        <c:scaling>
          <c:orientation val="minMax"/>
        </c:scaling>
        <c:delete val="1"/>
        <c:axPos val="b"/>
        <c:numFmt formatCode="0" sourceLinked="1"/>
        <c:majorTickMark val="none"/>
        <c:minorTickMark val="none"/>
        <c:tickLblPos val="nextTo"/>
        <c:crossAx val="1528139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56838482753680286"/>
          <c:y val="0.53981163581977054"/>
          <c:w val="0.38449142161252192"/>
          <c:h val="0.219370436518047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4097712046688311E-2"/>
          <c:w val="0.94295508274231665"/>
          <c:h val="0.762953065580248"/>
        </c:manualLayout>
      </c:layout>
      <c:barChart>
        <c:barDir val="col"/>
        <c:grouping val="clustered"/>
        <c:varyColors val="0"/>
        <c:ser>
          <c:idx val="0"/>
          <c:order val="0"/>
          <c:tx>
            <c:strRef>
              <c:f>'Hoja3 (5)'!$B$5</c:f>
              <c:strCache>
                <c:ptCount val="1"/>
                <c:pt idx="0">
                  <c:v>Mujeres</c:v>
                </c:pt>
              </c:strCache>
            </c:strRef>
          </c:tx>
          <c:spPr>
            <a:solidFill>
              <a:srgbClr val="40BAD2"/>
            </a:solidFill>
          </c:spPr>
          <c:invertIfNegative val="0"/>
          <c:dPt>
            <c:idx val="0"/>
            <c:invertIfNegative val="0"/>
            <c:bubble3D val="0"/>
            <c:spPr>
              <a:solidFill>
                <a:srgbClr val="FAB900"/>
              </a:solidFill>
            </c:spPr>
            <c:extLst>
              <c:ext xmlns:c16="http://schemas.microsoft.com/office/drawing/2014/chart" uri="{C3380CC4-5D6E-409C-BE32-E72D297353CC}">
                <c16:uniqueId val="{00000001-9AD7-47AE-9301-0FF772678375}"/>
              </c:ext>
            </c:extLst>
          </c:dPt>
          <c:dPt>
            <c:idx val="7"/>
            <c:invertIfNegative val="0"/>
            <c:bubble3D val="0"/>
            <c:spPr>
              <a:solidFill>
                <a:srgbClr val="7030A0">
                  <a:lumMod val="60000"/>
                  <a:lumOff val="40000"/>
                </a:srgbClr>
              </a:solidFill>
            </c:spPr>
            <c:extLst>
              <c:ext xmlns:c16="http://schemas.microsoft.com/office/drawing/2014/chart" uri="{C3380CC4-5D6E-409C-BE32-E72D297353CC}">
                <c16:uniqueId val="{00000003-9AD7-47AE-9301-0FF772678375}"/>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'Hoja3 (5)'!$A$6:$A$13</c:f>
              <c:strCache>
                <c:ptCount val="8"/>
                <c:pt idx="0">
                  <c:v>Estados Unidos Mexicanos</c:v>
                </c:pt>
                <c:pt idx="1">
                  <c:v>Michoacán de Ocampo</c:v>
                </c:pt>
                <c:pt idx="2">
                  <c:v>Guerrero</c:v>
                </c:pt>
                <c:pt idx="3">
                  <c:v>Sinaloa</c:v>
                </c:pt>
                <c:pt idx="4">
                  <c:v>Nayarit</c:v>
                </c:pt>
                <c:pt idx="5">
                  <c:v>Colima</c:v>
                </c:pt>
                <c:pt idx="7">
                  <c:v>Morelos</c:v>
                </c:pt>
              </c:strCache>
            </c:strRef>
          </c:cat>
          <c:val>
            <c:numRef>
              <c:f>'Hoja3 (5)'!$B$6:$B$13</c:f>
              <c:numCache>
                <c:formatCode>0.0</c:formatCode>
                <c:ptCount val="8"/>
                <c:pt idx="0">
                  <c:v>60.282349885451637</c:v>
                </c:pt>
                <c:pt idx="1">
                  <c:v>69.504042606870513</c:v>
                </c:pt>
                <c:pt idx="2">
                  <c:v>69.1351884537237</c:v>
                </c:pt>
                <c:pt idx="3">
                  <c:v>68.883295946820937</c:v>
                </c:pt>
                <c:pt idx="4">
                  <c:v>68.797474388990707</c:v>
                </c:pt>
                <c:pt idx="5">
                  <c:v>68.717857882083209</c:v>
                </c:pt>
                <c:pt idx="7">
                  <c:v>54.577254537519352</c:v>
                </c:pt>
              </c:numCache>
            </c:numRef>
          </c:val>
          <c:extLst>
            <c:ext xmlns:c16="http://schemas.microsoft.com/office/drawing/2014/chart" uri="{C3380CC4-5D6E-409C-BE32-E72D297353CC}">
              <c16:uniqueId val="{00000004-9AD7-47AE-9301-0FF772678375}"/>
            </c:ext>
          </c:extLst>
        </c:ser>
        <c:dLbls>
          <c:showLegendKey val="0"/>
          <c:showVal val="0"/>
          <c:showCatName val="0"/>
          <c:showSerName val="0"/>
          <c:showPercent val="0"/>
          <c:showBubbleSize val="0"/>
        </c:dLbls>
        <c:gapWidth val="30"/>
        <c:axId val="146168832"/>
        <c:axId val="146170624"/>
      </c:barChart>
      <c:catAx>
        <c:axId val="146168832"/>
        <c:scaling>
          <c:orientation val="minMax"/>
        </c:scaling>
        <c:delete val="0"/>
        <c:axPos val="b"/>
        <c:numFmt formatCode="General" sourceLinked="1"/>
        <c:majorTickMark val="none"/>
        <c:minorTickMark val="none"/>
        <c:tickLblPos val="nextTo"/>
        <c:spPr>
          <a:noFill/>
          <a:ln w="12700" cap="flat" cmpd="sng" algn="ctr">
            <a:solidFill>
              <a:srgbClr val="E7E6E6">
                <a:lumMod val="75000"/>
              </a:srgbClr>
            </a:solidFill>
            <a:round/>
          </a:ln>
          <a:effectLst/>
        </c:spPr>
        <c:txPr>
          <a:bodyPr rot="-60000000" vert="horz"/>
          <a:lstStyle/>
          <a:p>
            <a:pPr>
              <a:defRPr sz="1400"/>
            </a:pPr>
            <a:endParaRPr lang="en-US"/>
          </a:p>
        </c:txPr>
        <c:crossAx val="146170624"/>
        <c:crosses val="autoZero"/>
        <c:auto val="1"/>
        <c:lblAlgn val="ctr"/>
        <c:lblOffset val="100"/>
        <c:noMultiLvlLbl val="0"/>
      </c:catAx>
      <c:valAx>
        <c:axId val="146170624"/>
        <c:scaling>
          <c:orientation val="minMax"/>
        </c:scaling>
        <c:delete val="1"/>
        <c:axPos val="l"/>
        <c:numFmt formatCode="0.0" sourceLinked="1"/>
        <c:majorTickMark val="none"/>
        <c:minorTickMark val="none"/>
        <c:tickLblPos val="nextTo"/>
        <c:crossAx val="146168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669621749408987E-2"/>
          <c:y val="7.338590868196132E-2"/>
          <c:w val="0.97159952718676124"/>
          <c:h val="0.75581168466036885"/>
        </c:manualLayout>
      </c:layout>
      <c:barChart>
        <c:barDir val="col"/>
        <c:grouping val="clustered"/>
        <c:varyColors val="0"/>
        <c:ser>
          <c:idx val="0"/>
          <c:order val="0"/>
          <c:tx>
            <c:strRef>
              <c:f>'Hoja3 (6)'!$B$5</c:f>
              <c:strCache>
                <c:ptCount val="1"/>
                <c:pt idx="0">
                  <c:v>Mujeres</c:v>
                </c:pt>
              </c:strCache>
            </c:strRef>
          </c:tx>
          <c:spPr>
            <a:solidFill>
              <a:srgbClr val="40BAD2"/>
            </a:solidFill>
          </c:spPr>
          <c:invertIfNegative val="0"/>
          <c:dPt>
            <c:idx val="0"/>
            <c:invertIfNegative val="0"/>
            <c:bubble3D val="0"/>
            <c:spPr>
              <a:solidFill>
                <a:srgbClr val="FAB900"/>
              </a:solidFill>
            </c:spPr>
            <c:extLst>
              <c:ext xmlns:c16="http://schemas.microsoft.com/office/drawing/2014/chart" uri="{C3380CC4-5D6E-409C-BE32-E72D297353CC}">
                <c16:uniqueId val="{00000001-CE1B-4E01-B155-A879C841BBB1}"/>
              </c:ext>
            </c:extLst>
          </c:dPt>
          <c:dPt>
            <c:idx val="6"/>
            <c:invertIfNegative val="0"/>
            <c:bubble3D val="0"/>
            <c:spPr>
              <a:solidFill>
                <a:srgbClr val="7030A0">
                  <a:lumMod val="60000"/>
                  <a:lumOff val="40000"/>
                </a:srgbClr>
              </a:solidFill>
            </c:spPr>
            <c:extLst>
              <c:ext xmlns:c16="http://schemas.microsoft.com/office/drawing/2014/chart" uri="{C3380CC4-5D6E-409C-BE32-E72D297353CC}">
                <c16:uniqueId val="{00000003-CE1B-4E01-B155-A879C841BBB1}"/>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'Hoja3 (6)'!$A$6:$A$12</c:f>
              <c:strCache>
                <c:ptCount val="7"/>
                <c:pt idx="0">
                  <c:v>Estados Unidos Mexicanos</c:v>
                </c:pt>
                <c:pt idx="1">
                  <c:v>Chiapas</c:v>
                </c:pt>
                <c:pt idx="2">
                  <c:v>Michoacán de Ocampo</c:v>
                </c:pt>
                <c:pt idx="3">
                  <c:v>Campeche</c:v>
                </c:pt>
                <c:pt idx="4">
                  <c:v>Tabasco</c:v>
                </c:pt>
                <c:pt idx="6">
                  <c:v>Morelos</c:v>
                </c:pt>
              </c:strCache>
            </c:strRef>
          </c:cat>
          <c:val>
            <c:numRef>
              <c:f>'Hoja3 (6)'!$B$6:$B$12</c:f>
              <c:numCache>
                <c:formatCode>0.0</c:formatCode>
                <c:ptCount val="7"/>
                <c:pt idx="0">
                  <c:v>21.828964750813551</c:v>
                </c:pt>
                <c:pt idx="1">
                  <c:v>42.827956284674421</c:v>
                </c:pt>
                <c:pt idx="2">
                  <c:v>33.44974843506666</c:v>
                </c:pt>
                <c:pt idx="3">
                  <c:v>31.290287128665561</c:v>
                </c:pt>
                <c:pt idx="4">
                  <c:v>30.439047323136055</c:v>
                </c:pt>
                <c:pt idx="6">
                  <c:v>15.019176388759211</c:v>
                </c:pt>
              </c:numCache>
            </c:numRef>
          </c:val>
          <c:extLst>
            <c:ext xmlns:c16="http://schemas.microsoft.com/office/drawing/2014/chart" uri="{C3380CC4-5D6E-409C-BE32-E72D297353CC}">
              <c16:uniqueId val="{00000004-CE1B-4E01-B155-A879C841BBB1}"/>
            </c:ext>
          </c:extLst>
        </c:ser>
        <c:dLbls>
          <c:showLegendKey val="0"/>
          <c:showVal val="0"/>
          <c:showCatName val="0"/>
          <c:showSerName val="0"/>
          <c:showPercent val="0"/>
          <c:showBubbleSize val="0"/>
        </c:dLbls>
        <c:gapWidth val="30"/>
        <c:axId val="146168832"/>
        <c:axId val="146170624"/>
      </c:barChart>
      <c:catAx>
        <c:axId val="146168832"/>
        <c:scaling>
          <c:orientation val="minMax"/>
        </c:scaling>
        <c:delete val="0"/>
        <c:axPos val="b"/>
        <c:numFmt formatCode="General" sourceLinked="1"/>
        <c:majorTickMark val="none"/>
        <c:minorTickMark val="none"/>
        <c:tickLblPos val="nextTo"/>
        <c:spPr>
          <a:noFill/>
          <a:ln w="12700" cap="flat" cmpd="sng" algn="ctr">
            <a:solidFill>
              <a:srgbClr val="E7E6E6">
                <a:lumMod val="75000"/>
              </a:srgbClr>
            </a:solidFill>
            <a:round/>
          </a:ln>
          <a:effectLst/>
        </c:spPr>
        <c:txPr>
          <a:bodyPr rot="-60000000" vert="horz"/>
          <a:lstStyle/>
          <a:p>
            <a:pPr>
              <a:defRPr sz="1400"/>
            </a:pPr>
            <a:endParaRPr lang="en-US"/>
          </a:p>
        </c:txPr>
        <c:crossAx val="146170624"/>
        <c:crosses val="autoZero"/>
        <c:auto val="1"/>
        <c:lblAlgn val="ctr"/>
        <c:lblOffset val="100"/>
        <c:noMultiLvlLbl val="0"/>
      </c:catAx>
      <c:valAx>
        <c:axId val="146170624"/>
        <c:scaling>
          <c:orientation val="minMax"/>
        </c:scaling>
        <c:delete val="1"/>
        <c:axPos val="l"/>
        <c:numFmt formatCode="0.0" sourceLinked="1"/>
        <c:majorTickMark val="none"/>
        <c:minorTickMark val="none"/>
        <c:tickLblPos val="nextTo"/>
        <c:crossAx val="146168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130853669717251E-2"/>
          <c:y val="5.0925925925925923E-2"/>
          <c:w val="0.77824747408738726"/>
          <c:h val="0.76409383806956277"/>
        </c:manualLayout>
      </c:layout>
      <c:barChart>
        <c:barDir val="col"/>
        <c:grouping val="clustered"/>
        <c:varyColors val="0"/>
        <c:ser>
          <c:idx val="1"/>
          <c:order val="0"/>
          <c:tx>
            <c:strRef>
              <c:f>Hoja8!$A$6</c:f>
              <c:strCache>
                <c:ptCount val="1"/>
                <c:pt idx="0">
                  <c:v>Educación básica</c:v>
                </c:pt>
              </c:strCache>
            </c:strRef>
          </c:tx>
          <c:spPr>
            <a:solidFill>
              <a:srgbClr val="FAB9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Hoja8!$B$4:$D$4</c:f>
              <c:strCache>
                <c:ptCount val="3"/>
                <c:pt idx="0">
                  <c:v>Tono más obscuro (A - E)</c:v>
                </c:pt>
                <c:pt idx="1">
                  <c:v>Tonos intermedios (F - G)</c:v>
                </c:pt>
                <c:pt idx="2">
                  <c:v>Tonos claros (H - K)</c:v>
                </c:pt>
              </c:strCache>
            </c:strRef>
          </c:cat>
          <c:val>
            <c:numRef>
              <c:f>Hoja8!$B$6:$D$6</c:f>
              <c:numCache>
                <c:formatCode>0.0</c:formatCode>
                <c:ptCount val="3"/>
                <c:pt idx="0">
                  <c:v>60.8</c:v>
                </c:pt>
                <c:pt idx="1">
                  <c:v>45.9</c:v>
                </c:pt>
                <c:pt idx="2">
                  <c:v>36.299999999999997</c:v>
                </c:pt>
              </c:numCache>
            </c:numRef>
          </c:val>
          <c:extLst>
            <c:ext xmlns:c16="http://schemas.microsoft.com/office/drawing/2014/chart" uri="{C3380CC4-5D6E-409C-BE32-E72D297353CC}">
              <c16:uniqueId val="{00000000-C51C-4A0C-96A8-6CBE6F479AF6}"/>
            </c:ext>
          </c:extLst>
        </c:ser>
        <c:ser>
          <c:idx val="0"/>
          <c:order val="1"/>
          <c:tx>
            <c:strRef>
              <c:f>Hoja8!$A$5</c:f>
              <c:strCache>
                <c:ptCount val="1"/>
                <c:pt idx="0">
                  <c:v>Educación media superior y superior</c:v>
                </c:pt>
              </c:strCache>
            </c:strRef>
          </c:tx>
          <c:spPr>
            <a:solidFill>
              <a:srgbClr val="40BA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Hoja8!$B$4:$D$4</c:f>
              <c:strCache>
                <c:ptCount val="3"/>
                <c:pt idx="0">
                  <c:v>Tono más obscuro (A - E)</c:v>
                </c:pt>
                <c:pt idx="1">
                  <c:v>Tonos intermedios (F - G)</c:v>
                </c:pt>
                <c:pt idx="2">
                  <c:v>Tonos claros (H - K)</c:v>
                </c:pt>
              </c:strCache>
            </c:strRef>
          </c:cat>
          <c:val>
            <c:numRef>
              <c:f>Hoja8!$B$5:$D$5</c:f>
              <c:numCache>
                <c:formatCode>0.0</c:formatCode>
                <c:ptCount val="3"/>
                <c:pt idx="0">
                  <c:v>38</c:v>
                </c:pt>
                <c:pt idx="1">
                  <c:v>50.9</c:v>
                </c:pt>
                <c:pt idx="2">
                  <c:v>61.9</c:v>
                </c:pt>
              </c:numCache>
            </c:numRef>
          </c:val>
          <c:extLst>
            <c:ext xmlns:c16="http://schemas.microsoft.com/office/drawing/2014/chart" uri="{C3380CC4-5D6E-409C-BE32-E72D297353CC}">
              <c16:uniqueId val="{00000001-C51C-4A0C-96A8-6CBE6F479AF6}"/>
            </c:ext>
          </c:extLst>
        </c:ser>
        <c:dLbls>
          <c:showLegendKey val="0"/>
          <c:showVal val="0"/>
          <c:showCatName val="0"/>
          <c:showSerName val="0"/>
          <c:showPercent val="0"/>
          <c:showBubbleSize val="0"/>
        </c:dLbls>
        <c:gapWidth val="150"/>
        <c:axId val="150613816"/>
        <c:axId val="150614208"/>
      </c:barChart>
      <c:catAx>
        <c:axId val="15061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0614208"/>
        <c:crosses val="autoZero"/>
        <c:auto val="1"/>
        <c:lblAlgn val="ctr"/>
        <c:lblOffset val="100"/>
        <c:noMultiLvlLbl val="0"/>
      </c:catAx>
      <c:valAx>
        <c:axId val="150614208"/>
        <c:scaling>
          <c:orientation val="minMax"/>
        </c:scaling>
        <c:delete val="1"/>
        <c:axPos val="l"/>
        <c:numFmt formatCode="0.0" sourceLinked="1"/>
        <c:majorTickMark val="out"/>
        <c:minorTickMark val="none"/>
        <c:tickLblPos val="nextTo"/>
        <c:crossAx val="150613816"/>
        <c:crosses val="autoZero"/>
        <c:crossBetween val="between"/>
      </c:valAx>
      <c:spPr>
        <a:noFill/>
        <a:ln>
          <a:noFill/>
        </a:ln>
        <a:effectLst/>
      </c:spPr>
    </c:plotArea>
    <c:legend>
      <c:legendPos val="r"/>
      <c:layout>
        <c:manualLayout>
          <c:xMode val="edge"/>
          <c:yMode val="edge"/>
          <c:x val="0.78235745049444483"/>
          <c:y val="7.82677250787151E-2"/>
          <c:w val="0.18998454522609212"/>
          <c:h val="0.2440566481066452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40BAD2"/>
            </a:solidFill>
          </c:spPr>
          <c:dPt>
            <c:idx val="0"/>
            <c:bubble3D val="0"/>
            <c:spPr>
              <a:solidFill>
                <a:srgbClr val="40BAD2"/>
              </a:solidFill>
              <a:ln w="19050">
                <a:solidFill>
                  <a:schemeClr val="lt1"/>
                </a:solidFill>
              </a:ln>
              <a:effectLst/>
            </c:spPr>
            <c:extLst>
              <c:ext xmlns:c16="http://schemas.microsoft.com/office/drawing/2014/chart" uri="{C3380CC4-5D6E-409C-BE32-E72D297353CC}">
                <c16:uniqueId val="{00000001-9116-4658-A382-9457B8EB51EF}"/>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9116-4658-A382-9457B8EB51EF}"/>
              </c:ext>
            </c:extLst>
          </c:dPt>
          <c:dLbls>
            <c:delete val="1"/>
          </c:dLbls>
          <c:cat>
            <c:strRef>
              <c:f>'Hoja2 (2)'!$A$9:$A$10</c:f>
              <c:strCache>
                <c:ptCount val="2"/>
                <c:pt idx="0">
                  <c:v>mucho o algo</c:v>
                </c:pt>
                <c:pt idx="1">
                  <c:v>poco o nada</c:v>
                </c:pt>
              </c:strCache>
            </c:strRef>
          </c:cat>
          <c:val>
            <c:numRef>
              <c:f>'Hoja2 (2)'!$B$9:$B$10</c:f>
              <c:numCache>
                <c:formatCode>General</c:formatCode>
                <c:ptCount val="2"/>
                <c:pt idx="0">
                  <c:v>-33</c:v>
                </c:pt>
                <c:pt idx="1">
                  <c:v>67</c:v>
                </c:pt>
              </c:numCache>
            </c:numRef>
          </c:val>
          <c:extLst>
            <c:ext xmlns:c16="http://schemas.microsoft.com/office/drawing/2014/chart" uri="{C3380CC4-5D6E-409C-BE32-E72D297353CC}">
              <c16:uniqueId val="{00000004-9116-4658-A382-9457B8EB51EF}"/>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40BAD2"/>
              </a:solidFill>
              <a:ln w="19050">
                <a:solidFill>
                  <a:schemeClr val="lt1"/>
                </a:solidFill>
              </a:ln>
              <a:effectLst/>
            </c:spPr>
            <c:extLst>
              <c:ext xmlns:c16="http://schemas.microsoft.com/office/drawing/2014/chart" uri="{C3380CC4-5D6E-409C-BE32-E72D297353CC}">
                <c16:uniqueId val="{00000001-5FE0-4970-9C10-0C312BFD711A}"/>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5FE0-4970-9C10-0C312BFD711A}"/>
              </c:ext>
            </c:extLst>
          </c:dPt>
          <c:dLbls>
            <c:delete val="1"/>
          </c:dLbls>
          <c:cat>
            <c:strRef>
              <c:f>'Hoja2 (2)'!$A$15:$A$16</c:f>
              <c:strCache>
                <c:ptCount val="2"/>
                <c:pt idx="0">
                  <c:v>mucho o algo</c:v>
                </c:pt>
                <c:pt idx="1">
                  <c:v>poco o nada</c:v>
                </c:pt>
              </c:strCache>
            </c:strRef>
          </c:cat>
          <c:val>
            <c:numRef>
              <c:f>'Hoja2 (2)'!$B$15:$B$16</c:f>
              <c:numCache>
                <c:formatCode>General</c:formatCode>
                <c:ptCount val="2"/>
                <c:pt idx="0">
                  <c:v>-39</c:v>
                </c:pt>
                <c:pt idx="1">
                  <c:v>61</c:v>
                </c:pt>
              </c:numCache>
            </c:numRef>
          </c:val>
          <c:extLst>
            <c:ext xmlns:c16="http://schemas.microsoft.com/office/drawing/2014/chart" uri="{C3380CC4-5D6E-409C-BE32-E72D297353CC}">
              <c16:uniqueId val="{00000004-5FE0-4970-9C10-0C312BFD711A}"/>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40BAD2"/>
              </a:solidFill>
              <a:ln w="19050">
                <a:solidFill>
                  <a:schemeClr val="lt1"/>
                </a:solidFill>
              </a:ln>
              <a:effectLst/>
            </c:spPr>
            <c:extLst>
              <c:ext xmlns:c16="http://schemas.microsoft.com/office/drawing/2014/chart" uri="{C3380CC4-5D6E-409C-BE32-E72D297353CC}">
                <c16:uniqueId val="{00000001-39EB-426B-BFBA-381044C688C3}"/>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39EB-426B-BFBA-381044C688C3}"/>
              </c:ext>
            </c:extLst>
          </c:dPt>
          <c:dLbls>
            <c:delete val="1"/>
          </c:dLbls>
          <c:cat>
            <c:strRef>
              <c:f>'Hoja2 (2)'!$A$12:$A$13</c:f>
              <c:strCache>
                <c:ptCount val="2"/>
                <c:pt idx="0">
                  <c:v>mucho o algo</c:v>
                </c:pt>
                <c:pt idx="1">
                  <c:v>poco o nada</c:v>
                </c:pt>
              </c:strCache>
            </c:strRef>
          </c:cat>
          <c:val>
            <c:numRef>
              <c:f>'Hoja2 (2)'!$B$12:$B$13</c:f>
              <c:numCache>
                <c:formatCode>General</c:formatCode>
                <c:ptCount val="2"/>
                <c:pt idx="0">
                  <c:v>-35</c:v>
                </c:pt>
                <c:pt idx="1">
                  <c:v>65</c:v>
                </c:pt>
              </c:numCache>
            </c:numRef>
          </c:val>
          <c:extLst>
            <c:ext xmlns:c16="http://schemas.microsoft.com/office/drawing/2014/chart" uri="{C3380CC4-5D6E-409C-BE32-E72D297353CC}">
              <c16:uniqueId val="{00000004-39EB-426B-BFBA-381044C688C3}"/>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c:spPr>
          <c:dPt>
            <c:idx val="0"/>
            <c:bubble3D val="0"/>
            <c:spPr>
              <a:solidFill>
                <a:srgbClr val="40BAD2"/>
              </a:solidFill>
              <a:ln w="19050">
                <a:solidFill>
                  <a:schemeClr val="lt1"/>
                </a:solidFill>
              </a:ln>
              <a:effectLst/>
            </c:spPr>
            <c:extLst>
              <c:ext xmlns:c16="http://schemas.microsoft.com/office/drawing/2014/chart" uri="{C3380CC4-5D6E-409C-BE32-E72D297353CC}">
                <c16:uniqueId val="{00000001-4108-4491-9DF1-292E2BF1F1BE}"/>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4108-4491-9DF1-292E2BF1F1BE}"/>
              </c:ext>
            </c:extLst>
          </c:dPt>
          <c:dLbls>
            <c:delete val="1"/>
          </c:dLbls>
          <c:cat>
            <c:strRef>
              <c:f>'Hoja2 (2)'!$A$3:$A$4</c:f>
              <c:strCache>
                <c:ptCount val="2"/>
                <c:pt idx="0">
                  <c:v>mucho o algo</c:v>
                </c:pt>
                <c:pt idx="1">
                  <c:v>poco o nada</c:v>
                </c:pt>
              </c:strCache>
            </c:strRef>
          </c:cat>
          <c:val>
            <c:numRef>
              <c:f>'Hoja2 (2)'!$B$3:$B$4</c:f>
              <c:numCache>
                <c:formatCode>General</c:formatCode>
                <c:ptCount val="2"/>
                <c:pt idx="0">
                  <c:v>-32</c:v>
                </c:pt>
                <c:pt idx="1">
                  <c:v>68</c:v>
                </c:pt>
              </c:numCache>
            </c:numRef>
          </c:val>
          <c:extLst>
            <c:ext xmlns:c16="http://schemas.microsoft.com/office/drawing/2014/chart" uri="{C3380CC4-5D6E-409C-BE32-E72D297353CC}">
              <c16:uniqueId val="{00000004-4108-4491-9DF1-292E2BF1F1BE}"/>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chemeClr val="accent1"/>
            </a:solidFill>
          </c:spPr>
          <c:dPt>
            <c:idx val="0"/>
            <c:bubble3D val="0"/>
            <c:spPr>
              <a:solidFill>
                <a:srgbClr val="40BAD2"/>
              </a:solidFill>
              <a:ln w="19050">
                <a:solidFill>
                  <a:schemeClr val="lt1"/>
                </a:solidFill>
              </a:ln>
              <a:effectLst/>
            </c:spPr>
            <c:extLst>
              <c:ext xmlns:c16="http://schemas.microsoft.com/office/drawing/2014/chart" uri="{C3380CC4-5D6E-409C-BE32-E72D297353CC}">
                <c16:uniqueId val="{00000001-018D-450E-836A-615BFA6A3C6E}"/>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018D-450E-836A-615BFA6A3C6E}"/>
              </c:ext>
            </c:extLst>
          </c:dPt>
          <c:dLbls>
            <c:delete val="1"/>
          </c:dLbls>
          <c:cat>
            <c:strRef>
              <c:f>'Hoja2 (2)'!$A$6:$A$7</c:f>
              <c:strCache>
                <c:ptCount val="2"/>
                <c:pt idx="0">
                  <c:v>mucho o algo</c:v>
                </c:pt>
                <c:pt idx="1">
                  <c:v>poco o nada</c:v>
                </c:pt>
              </c:strCache>
            </c:strRef>
          </c:cat>
          <c:val>
            <c:numRef>
              <c:f>'Hoja2 (2)'!$B$6:$B$7</c:f>
              <c:numCache>
                <c:formatCode>General</c:formatCode>
                <c:ptCount val="2"/>
                <c:pt idx="0">
                  <c:v>-39</c:v>
                </c:pt>
                <c:pt idx="1">
                  <c:v>61</c:v>
                </c:pt>
              </c:numCache>
            </c:numRef>
          </c:val>
          <c:extLst>
            <c:ext xmlns:c16="http://schemas.microsoft.com/office/drawing/2014/chart" uri="{C3380CC4-5D6E-409C-BE32-E72D297353CC}">
              <c16:uniqueId val="{00000004-018D-450E-836A-615BFA6A3C6E}"/>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40BAD2"/>
              </a:solidFill>
              <a:ln w="19050">
                <a:solidFill>
                  <a:schemeClr val="lt1"/>
                </a:solidFill>
              </a:ln>
              <a:effectLst/>
            </c:spPr>
            <c:extLst>
              <c:ext xmlns:c16="http://schemas.microsoft.com/office/drawing/2014/chart" uri="{C3380CC4-5D6E-409C-BE32-E72D297353CC}">
                <c16:uniqueId val="{00000001-68F6-401A-9A08-F175B3B4491B}"/>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68F6-401A-9A08-F175B3B4491B}"/>
              </c:ext>
            </c:extLst>
          </c:dPt>
          <c:dLbls>
            <c:delete val="1"/>
          </c:dLbls>
          <c:cat>
            <c:strRef>
              <c:f>'Hoja2 (2)'!$A$18:$A$19</c:f>
              <c:strCache>
                <c:ptCount val="2"/>
                <c:pt idx="0">
                  <c:v>mucho o algo</c:v>
                </c:pt>
                <c:pt idx="1">
                  <c:v>poco o nada</c:v>
                </c:pt>
              </c:strCache>
            </c:strRef>
          </c:cat>
          <c:val>
            <c:numRef>
              <c:f>'Hoja2 (2)'!$B$18:$B$19</c:f>
              <c:numCache>
                <c:formatCode>General</c:formatCode>
                <c:ptCount val="2"/>
                <c:pt idx="0">
                  <c:v>-41</c:v>
                </c:pt>
                <c:pt idx="1">
                  <c:v>59</c:v>
                </c:pt>
              </c:numCache>
            </c:numRef>
          </c:val>
          <c:extLst>
            <c:ext xmlns:c16="http://schemas.microsoft.com/office/drawing/2014/chart" uri="{C3380CC4-5D6E-409C-BE32-E72D297353CC}">
              <c16:uniqueId val="{00000004-68F6-401A-9A08-F175B3B4491B}"/>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40BAD2"/>
              </a:solidFill>
              <a:ln w="19050">
                <a:solidFill>
                  <a:schemeClr val="lt1"/>
                </a:solidFill>
              </a:ln>
              <a:effectLst/>
            </c:spPr>
            <c:extLst>
              <c:ext xmlns:c16="http://schemas.microsoft.com/office/drawing/2014/chart" uri="{C3380CC4-5D6E-409C-BE32-E72D297353CC}">
                <c16:uniqueId val="{00000001-1D0E-4F2F-9CD9-D4FBF62E1117}"/>
              </c:ext>
            </c:extLst>
          </c:dPt>
          <c:dPt>
            <c:idx val="1"/>
            <c:bubble3D val="0"/>
            <c:spPr>
              <a:solidFill>
                <a:srgbClr val="FAB900"/>
              </a:solidFill>
              <a:ln w="19050">
                <a:solidFill>
                  <a:schemeClr val="lt1"/>
                </a:solidFill>
              </a:ln>
              <a:effectLst/>
            </c:spPr>
            <c:extLst>
              <c:ext xmlns:c16="http://schemas.microsoft.com/office/drawing/2014/chart" uri="{C3380CC4-5D6E-409C-BE32-E72D297353CC}">
                <c16:uniqueId val="{00000003-1D0E-4F2F-9CD9-D4FBF62E1117}"/>
              </c:ext>
            </c:extLst>
          </c:dPt>
          <c:dLbls>
            <c:delete val="1"/>
          </c:dLbls>
          <c:cat>
            <c:strRef>
              <c:f>Hoja2!$A$9:$A$10</c:f>
              <c:strCache>
                <c:ptCount val="2"/>
                <c:pt idx="0">
                  <c:v>mucho o algo</c:v>
                </c:pt>
                <c:pt idx="1">
                  <c:v>poco o nada</c:v>
                </c:pt>
              </c:strCache>
            </c:strRef>
          </c:cat>
          <c:val>
            <c:numRef>
              <c:f>Hoja2!$B$9:$B$10</c:f>
              <c:numCache>
                <c:formatCode>General</c:formatCode>
                <c:ptCount val="2"/>
                <c:pt idx="0">
                  <c:v>-41</c:v>
                </c:pt>
                <c:pt idx="1">
                  <c:v>59</c:v>
                </c:pt>
              </c:numCache>
            </c:numRef>
          </c:val>
          <c:extLst>
            <c:ext xmlns:c16="http://schemas.microsoft.com/office/drawing/2014/chart" uri="{C3380CC4-5D6E-409C-BE32-E72D297353CC}">
              <c16:uniqueId val="{00000004-1D0E-4F2F-9CD9-D4FBF62E1117}"/>
            </c:ext>
          </c:extLst>
        </c:ser>
        <c:dLbls>
          <c:showLegendKey val="0"/>
          <c:showVal val="0"/>
          <c:showCatName val="1"/>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CF5B440-ACB9-4825-8A6C-329C6F0AC2C0}" type="datetimeFigureOut">
              <a:rPr lang="es-MX" smtClean="0"/>
              <a:t>17/08/2018</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3ECF679-C684-41FF-9E14-5B522D1DE572}" type="slidenum">
              <a:rPr lang="es-MX" smtClean="0"/>
              <a:t>‹Nº›</a:t>
            </a:fld>
            <a:endParaRPr lang="es-MX"/>
          </a:p>
        </p:txBody>
      </p:sp>
    </p:spTree>
    <p:extLst>
      <p:ext uri="{BB962C8B-B14F-4D97-AF65-F5344CB8AC3E}">
        <p14:creationId xmlns:p14="http://schemas.microsoft.com/office/powerpoint/2010/main" val="2885858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6FE8E8-E90D-4D19-AB98-8288A55B6CA9}" type="datetimeFigureOut">
              <a:rPr lang="es-MX" smtClean="0"/>
              <a:t>17/08/2018</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71F3AA-8541-4E49-8737-5B9F8107DA23}" type="slidenum">
              <a:rPr lang="es-MX" smtClean="0"/>
              <a:t>‹Nº›</a:t>
            </a:fld>
            <a:endParaRPr lang="es-MX"/>
          </a:p>
        </p:txBody>
      </p:sp>
    </p:spTree>
    <p:extLst>
      <p:ext uri="{BB962C8B-B14F-4D97-AF65-F5344CB8AC3E}">
        <p14:creationId xmlns:p14="http://schemas.microsoft.com/office/powerpoint/2010/main" val="32919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Del total de personas de 18</a:t>
            </a:r>
            <a:r>
              <a:rPr lang="es-MX" baseline="0" dirty="0" smtClean="0"/>
              <a:t> años y más en Morelos (1 381 647), el 24.4% (337 082), declaró haber sido discriminada en el último año. De estos, 147 655 son hombres y 189 427 son mujeres.</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7</a:t>
            </a:fld>
            <a:endParaRPr lang="es-MX"/>
          </a:p>
        </p:txBody>
      </p:sp>
    </p:spTree>
    <p:extLst>
      <p:ext uri="{BB962C8B-B14F-4D97-AF65-F5344CB8AC3E}">
        <p14:creationId xmlns:p14="http://schemas.microsoft.com/office/powerpoint/2010/main" val="2786953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 entidad con el mayor porcentaje de población de 18 años y</a:t>
            </a:r>
            <a:r>
              <a:rPr lang="es-MX" baseline="0" dirty="0" smtClean="0"/>
              <a:t> más que declaró justificar poco o nada que dos personas del mismo sexo vivan juntas como pareja es Chiapas con 79.4%, seguida de Veracruz y Tabasco con 79.1 y 77.2 por ciento, respectivamente; cabe señalar que Morelos presenta un porcentaje de 61.5%, ubicándose 2.9 puntos porcentuales por debajo del promedio nacional que es de 64.4 por ciento.  </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16</a:t>
            </a:fld>
            <a:endParaRPr lang="es-MX"/>
          </a:p>
        </p:txBody>
      </p:sp>
    </p:spTree>
    <p:extLst>
      <p:ext uri="{BB962C8B-B14F-4D97-AF65-F5344CB8AC3E}">
        <p14:creationId xmlns:p14="http://schemas.microsoft.com/office/powerpoint/2010/main" val="51297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La entidad con el mayor porcentaje de población de 18 años y</a:t>
            </a:r>
            <a:r>
              <a:rPr lang="es-MX" baseline="0" dirty="0" smtClean="0"/>
              <a:t> más que declaró justificar poco o nada que las personas practiquen tradiciones o costumbres distintas a las mexicanas es Chiapas con 76.0%, seguida de Oaxaca y Veracruz con 71.4 y 70.7 por ciento, respectivamente; cabe señalar que Morelos presenta un porcentaje de 56.9%, ubicándose apenas 0.3 puntos porcentuales por arriba del promedio nacional que es de 56.6 por ciento.  </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17</a:t>
            </a:fld>
            <a:endParaRPr lang="es-MX"/>
          </a:p>
        </p:txBody>
      </p:sp>
    </p:spTree>
    <p:extLst>
      <p:ext uri="{BB962C8B-B14F-4D97-AF65-F5344CB8AC3E}">
        <p14:creationId xmlns:p14="http://schemas.microsoft.com/office/powerpoint/2010/main" val="288242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La entidad con el mayor porcentaje de población de 18 años y</a:t>
            </a:r>
            <a:r>
              <a:rPr lang="es-MX" baseline="0" dirty="0" smtClean="0"/>
              <a:t> más que justifica mucho o algo llamar a la policía cuando hay jóvenes reunidos en una esquina es Aguascalientes con 58.8%, seguida de Tlaxcala y Zacatecas con 52.7 y 51.7 por ciento, respectivamente; cabe señalar que Morelos presenta un porcentaje de 39.5%, ubicándose apenas 0.3 puntos porcentuales por debajo del promedio nacional que es de 39.8 por ciento.  </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18</a:t>
            </a:fld>
            <a:endParaRPr lang="es-MX"/>
          </a:p>
        </p:txBody>
      </p:sp>
    </p:spTree>
    <p:extLst>
      <p:ext uri="{BB962C8B-B14F-4D97-AF65-F5344CB8AC3E}">
        <p14:creationId xmlns:p14="http://schemas.microsoft.com/office/powerpoint/2010/main" val="2998773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porcentaje de hombres de</a:t>
            </a:r>
            <a:r>
              <a:rPr lang="es-MX" baseline="0" dirty="0" smtClean="0"/>
              <a:t> 18 años y más en Morelos que está de acuerdo con la frase de perjuicio de que “la mayoría de las y los jóvenes son irresponsables” es del 56%, mientras que el porcentaje de mujeres que esta de acuerdo con esta misma frase es del 53 por ciento. Cabe señalar que el porcentaje de mujeres que esta de acuerdo con la frase de perjuicio que “las mujeres deben ayudar en los quehaceres del hogar más que los hombres” es el mismo que el de las personas de sexo masculino que están de acuerdo con ella (15 por ciento). </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19</a:t>
            </a:fld>
            <a:endParaRPr lang="es-MX"/>
          </a:p>
        </p:txBody>
      </p:sp>
    </p:spTree>
    <p:extLst>
      <p:ext uri="{BB962C8B-B14F-4D97-AF65-F5344CB8AC3E}">
        <p14:creationId xmlns:p14="http://schemas.microsoft.com/office/powerpoint/2010/main" val="313304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La entidad con el mayor porcentaje de población de 18 años y</a:t>
            </a:r>
            <a:r>
              <a:rPr lang="es-MX" baseline="0" dirty="0" smtClean="0"/>
              <a:t> más que está de acuerdo con la frase “la mayoría de las y los jóvenes son irresponsables” es Michoacán con 69.5%, seguida de Guerrero y Sinaloa con 69.1 y 68.9 por ciento, respectivamente; cabe señalar que Morelos presenta un porcentaje de 54.6%, ubicándose 5.7 puntos porcentuales por debajo del promedio nacional que es de 60.3 por ciento.  </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20</a:t>
            </a:fld>
            <a:endParaRPr lang="es-MX"/>
          </a:p>
        </p:txBody>
      </p:sp>
    </p:spTree>
    <p:extLst>
      <p:ext uri="{BB962C8B-B14F-4D97-AF65-F5344CB8AC3E}">
        <p14:creationId xmlns:p14="http://schemas.microsoft.com/office/powerpoint/2010/main" val="284202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La entidad con el mayor porcentaje de población de 18 años y</a:t>
            </a:r>
            <a:r>
              <a:rPr lang="es-MX" baseline="0" dirty="0" smtClean="0"/>
              <a:t> más que está de acuerdo con la frase “las mujeres deben ayudar en los quehaceres del hogar más que los hombres” es Chiapas con 42.8%, seguida de Michoacán y Campeche con 33.4 y 31.3 por ciento, respectivamente; cabe señalar que Morelos presenta un porcentaje de 15.0%, ubicándose 5.8 puntos porcentuales por debajo del promedio nacional que es de 21.8 por ciento.  </a:t>
            </a:r>
            <a:endParaRPr lang="en-US" dirty="0" smtClean="0"/>
          </a:p>
          <a:p>
            <a:endParaRPr lang="en-US" dirty="0" smtClean="0"/>
          </a:p>
          <a:p>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21</a:t>
            </a:fld>
            <a:endParaRPr lang="es-MX"/>
          </a:p>
        </p:txBody>
      </p:sp>
    </p:spTree>
    <p:extLst>
      <p:ext uri="{BB962C8B-B14F-4D97-AF65-F5344CB8AC3E}">
        <p14:creationId xmlns:p14="http://schemas.microsoft.com/office/powerpoint/2010/main" val="171913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Las estimaciones se realizan con base en la población que cumplió con los criterios específicos para </a:t>
            </a:r>
            <a:r>
              <a:rPr lang="es-MX" b="1" dirty="0" smtClean="0"/>
              <a:t>aplicarle uno o más módulos</a:t>
            </a:r>
            <a:r>
              <a:rPr lang="es-MX" dirty="0" smtClean="0"/>
              <a:t>, y que a su vez, </a:t>
            </a:r>
            <a:r>
              <a:rPr lang="es-MX" u="sng" dirty="0" smtClean="0"/>
              <a:t>respondió completo el módulo correspondiente</a:t>
            </a:r>
            <a:r>
              <a:rPr lang="es-MX" dirty="0" smtClean="0"/>
              <a:t>.</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22</a:t>
            </a:fld>
            <a:endParaRPr lang="es-MX"/>
          </a:p>
        </p:txBody>
      </p:sp>
    </p:spTree>
    <p:extLst>
      <p:ext uri="{BB962C8B-B14F-4D97-AF65-F5344CB8AC3E}">
        <p14:creationId xmlns:p14="http://schemas.microsoft.com/office/powerpoint/2010/main" val="353400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dirty="0" smtClean="0"/>
              <a:t>Dado que el</a:t>
            </a:r>
            <a:r>
              <a:rPr lang="es-MX" baseline="0" dirty="0" smtClean="0"/>
              <a:t> tamaño de muestra de Morelos se amplió a 1 500 viviendas con base en el convenio firmado con la entidad, dicho tamaño alcanzó para estimar las poblaciones de los grupos de:</a:t>
            </a:r>
          </a:p>
          <a:p>
            <a:pPr lvl="0"/>
            <a:r>
              <a:rPr lang="es-MX" sz="1200" kern="1200" baseline="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Adolescentes y Jóvenes de 12 a 29 años </a:t>
            </a:r>
            <a:endParaRPr lang="en-US"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 Mujeres de 18 años y más de edad</a:t>
            </a:r>
            <a:endParaRPr lang="en-US" sz="1200" kern="1200" dirty="0" smtClean="0">
              <a:solidFill>
                <a:schemeClr val="tx1"/>
              </a:solidFill>
              <a:effectLst/>
              <a:latin typeface="+mn-lt"/>
              <a:ea typeface="+mn-ea"/>
              <a:cs typeface="+mn-cs"/>
            </a:endParaRPr>
          </a:p>
          <a:p>
            <a:pPr lvl="0"/>
            <a:endParaRPr lang="es-MX"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23</a:t>
            </a:fld>
            <a:endParaRPr lang="es-MX"/>
          </a:p>
        </p:txBody>
      </p:sp>
    </p:spTree>
    <p:extLst>
      <p:ext uri="{BB962C8B-B14F-4D97-AF65-F5344CB8AC3E}">
        <p14:creationId xmlns:p14="http://schemas.microsoft.com/office/powerpoint/2010/main" val="2461489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porcentaje de la población del</a:t>
            </a:r>
            <a:r>
              <a:rPr lang="es-MX" baseline="0" dirty="0" smtClean="0"/>
              <a:t> grupo de mujeres de 18 años y más en Morelos que declaró haber sido discriminada en el último año, en al menos un ámbito social es de 21.3%, cifra mayor en 3.7 puntos porcentuales a la del promedio nacional. Por otra parte, el porcentaje de adolescentes y jóvenes (12 a 29 años) de la entidad que declaró haber sido discriminado en el último año en al menos un ámbito social es de 17.1%, cifra superior a la del promedio nacional en menos de un punto porcentual (0.8).</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24</a:t>
            </a:fld>
            <a:endParaRPr lang="es-MX"/>
          </a:p>
        </p:txBody>
      </p:sp>
    </p:spTree>
    <p:extLst>
      <p:ext uri="{BB962C8B-B14F-4D97-AF65-F5344CB8AC3E}">
        <p14:creationId xmlns:p14="http://schemas.microsoft.com/office/powerpoint/2010/main" val="318849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El porcentaje de la población del</a:t>
            </a:r>
            <a:r>
              <a:rPr lang="es-MX" baseline="0" dirty="0" smtClean="0"/>
              <a:t> grupo de mujeres de 18 años y más de Morelos que declaró al menos un incidente de negación de derechos en los últimos cinco años es de 29.5%, cifra mayor en 3.7 puntos porcentuales a la del promedio nacional. Por otra parte, el porcentaje de adolescentes y jóvenes (12 a 29 años) de la entidad que declaró al menos un incidente de negación de derechos en los últimos cinco años es de 17.9%, cifra superior a la del promedio nacional en 2.2 puntos porcentuales.</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25</a:t>
            </a:fld>
            <a:endParaRPr lang="es-MX"/>
          </a:p>
        </p:txBody>
      </p:sp>
    </p:spTree>
    <p:extLst>
      <p:ext uri="{BB962C8B-B14F-4D97-AF65-F5344CB8AC3E}">
        <p14:creationId xmlns:p14="http://schemas.microsoft.com/office/powerpoint/2010/main" val="92301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a:t>
            </a:r>
            <a:r>
              <a:rPr lang="es-MX" baseline="0" dirty="0" smtClean="0"/>
              <a:t> entidad que cuenta con el porcentaje más alto de población de 18 años y más que declaró haber sido discriminada por algún motivo o condición personal es Puebla, con el 28.4%, seguida de Colima y Guerrero con el 25.6 y 25.1 por ciento, respectivamente. Por su parte, Morelos ocupa el quinto lugar en discriminación con el 24.4%, ubicándose 4.2 puntos porcentuales por arriba del promedio nacional, que es de 20.2 por ciento.  </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8</a:t>
            </a:fld>
            <a:endParaRPr lang="es-MX"/>
          </a:p>
        </p:txBody>
      </p:sp>
    </p:spTree>
    <p:extLst>
      <p:ext uri="{BB962C8B-B14F-4D97-AF65-F5344CB8AC3E}">
        <p14:creationId xmlns:p14="http://schemas.microsoft.com/office/powerpoint/2010/main" val="1961695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t>El porcentaje de la población del</a:t>
            </a:r>
            <a:r>
              <a:rPr lang="es-MX" baseline="0" dirty="0" smtClean="0"/>
              <a:t> grupo de mujeres de 18 años y más de Morelos que declaró haber experimentado al menos una situación de discriminación en los últimos cinco años es de 25.5%, de las cuales el 52.7% considera que le ocurrió por su condición de mujer. Cabe señalar que a nivel nacional el 22.8% de las mujeres de 18 años y más declararon haber experimentado al menos una situación de discriminación en los últimos cinco años; no obstante, el 58.8% de ellas consideraron que les ocurrió a causa de su condición de mujer.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MX" baseline="0" dirty="0" smtClean="0"/>
              <a:t>En el caso del grupo de adolescentes y jóvenes (12 a 29 años) de la entidad, el 27.5% declaró haber experimentado una situación de discriminación en los últimos cinco años de los cuales, el 32.2% considera que esto ocurrió a causa de su condición de joven, cifras superiores en ambos casos a las registradas a nivel nacional.</a:t>
            </a:r>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26</a:t>
            </a:fld>
            <a:endParaRPr lang="es-MX"/>
          </a:p>
        </p:txBody>
      </p:sp>
    </p:spTree>
    <p:extLst>
      <p:ext uri="{BB962C8B-B14F-4D97-AF65-F5344CB8AC3E}">
        <p14:creationId xmlns:p14="http://schemas.microsoft.com/office/powerpoint/2010/main" val="483216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porcentaje del grupo de mujeres de 18 años y más de</a:t>
            </a:r>
            <a:r>
              <a:rPr lang="es-MX" baseline="0" dirty="0" smtClean="0"/>
              <a:t> la entidad que opina que en el país sus derechos se respetan poco o nada es de 43.4%, cifra ligeramente inferior a la del promedio nacional que es de 44.0 por ciento. Por otra parte, el porcentaje de adolescentes y jóvenes (12 a 29 años) de la entidad que opina que en el país sus derechos se respetan poco o nada es del 34.1 por ciento, cifra menor en 1.9 puntos porcentuales a la registrada a nivel nacional.</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27</a:t>
            </a:fld>
            <a:endParaRPr lang="es-MX"/>
          </a:p>
        </p:txBody>
      </p:sp>
    </p:spTree>
    <p:extLst>
      <p:ext uri="{BB962C8B-B14F-4D97-AF65-F5344CB8AC3E}">
        <p14:creationId xmlns:p14="http://schemas.microsoft.com/office/powerpoint/2010/main" val="1671211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 principal problemática declarada</a:t>
            </a:r>
            <a:r>
              <a:rPr lang="es-MX" baseline="0" dirty="0" smtClean="0"/>
              <a:t> por las mujeres de 18 años y más de la entidad es la delincuencia e inseguridad con 27.8%, cifra inferior en poco más de dos puntos porcentuales a la principal problemática declarada por las mujeres de esta edad en el país (29.9%) que también es la delincuencia e inseguridad. </a:t>
            </a:r>
          </a:p>
          <a:p>
            <a:endParaRPr lang="es-MX" baseline="0" dirty="0" smtClean="0"/>
          </a:p>
          <a:p>
            <a:r>
              <a:rPr lang="es-MX" baseline="0" dirty="0" smtClean="0"/>
              <a:t>Por su parte, la principal problemática declarada por el grupo de jóvenes de la entidad son las adicciones (alcohol, tabaco y droga) con 28.7%, cifra inferior en 5.2 puntos porcentuales a la declarada por los jóvenes a nivel nacional que es de 33.9 por ciento.</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28</a:t>
            </a:fld>
            <a:endParaRPr lang="es-MX"/>
          </a:p>
        </p:txBody>
      </p:sp>
    </p:spTree>
    <p:extLst>
      <p:ext uri="{BB962C8B-B14F-4D97-AF65-F5344CB8AC3E}">
        <p14:creationId xmlns:p14="http://schemas.microsoft.com/office/powerpoint/2010/main" val="1052138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Morelos el</a:t>
            </a:r>
            <a:r>
              <a:rPr lang="es-MX" baseline="0" dirty="0" smtClean="0"/>
              <a:t> porcentaje de mujeres de 18 años y más que declaró haber recibido menos paga respecto a un hombre por realizar el mismo trabajo es superior al presentado a nivel nacional en 1.5 puntos porcentuales.</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29</a:t>
            </a:fld>
            <a:endParaRPr lang="es-MX"/>
          </a:p>
        </p:txBody>
      </p:sp>
    </p:spTree>
    <p:extLst>
      <p:ext uri="{BB962C8B-B14F-4D97-AF65-F5344CB8AC3E}">
        <p14:creationId xmlns:p14="http://schemas.microsoft.com/office/powerpoint/2010/main" val="3949817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Morelos, el 74.6 de los jóvenes está de acuerdo con la </a:t>
            </a:r>
            <a:r>
              <a:rPr lang="es-MX" baseline="0" dirty="0" smtClean="0"/>
              <a:t>frase “la opinión de los jóvenes es poco valorada por la mayoría de la gente” mientras que el 73.7% de ellos está de acuerdo con la frase que “los jóvenes que no estudian ni trabajan son flojos para la mayoría de la gente”. Cabe señalar que a nivel nacional el porcentaje es inferior para la primera frase y superior para la segunda.</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30</a:t>
            </a:fld>
            <a:endParaRPr lang="es-MX"/>
          </a:p>
        </p:txBody>
      </p:sp>
    </p:spTree>
    <p:extLst>
      <p:ext uri="{BB962C8B-B14F-4D97-AF65-F5344CB8AC3E}">
        <p14:creationId xmlns:p14="http://schemas.microsoft.com/office/powerpoint/2010/main" val="193519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Morelos, la distribución porcentual de la población de 18 años y más con respecto a su tonalidad de piel nos indica que la mayoría de la población se </a:t>
            </a:r>
            <a:r>
              <a:rPr lang="es-MX" dirty="0" err="1" smtClean="0"/>
              <a:t>auto</a:t>
            </a:r>
            <a:r>
              <a:rPr lang="es-MX" baseline="0" dirty="0" err="1" smtClean="0"/>
              <a:t>clasifica</a:t>
            </a:r>
            <a:r>
              <a:rPr lang="es-MX" baseline="0" dirty="0" smtClean="0"/>
              <a:t> en los tonos intermedios (F y G) con 61.6%, seguida de los tonos claros (H a la K) con 23.5% y finalmente de los oscuros con 14.9 por ciento.</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31</a:t>
            </a:fld>
            <a:endParaRPr lang="es-MX"/>
          </a:p>
        </p:txBody>
      </p:sp>
    </p:spTree>
    <p:extLst>
      <p:ext uri="{BB962C8B-B14F-4D97-AF65-F5344CB8AC3E}">
        <p14:creationId xmlns:p14="http://schemas.microsoft.com/office/powerpoint/2010/main" val="2070327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Morelos, en lo que se refiere al porcentaje de la población de 18 a 59 años de edad por nivel de escolaridad</a:t>
            </a:r>
            <a:r>
              <a:rPr lang="es-MX" baseline="0" dirty="0" smtClean="0"/>
              <a:t> según su tonalidad de piel se observa que el porcentaje de población con tonos más obscuros presenta un porcentaje mayor de personas con educación básica (60.8%); por el contrario, la población con tonos claros presenta un porcentaje de educación media superior y superior más alta (61.9%), es decir, un porcentaje muy similar al porcentaje de población con educación básica de las personas con tonos más obscuros. Cabe señalar que las personas con tonos intermedios presentan porcentajes de educación básica y, media superior y superior con menores diferencias entre ambos niveles educativos.</a:t>
            </a:r>
          </a:p>
          <a:p>
            <a:endParaRPr lang="es-MX" baseline="0" dirty="0" smtClean="0"/>
          </a:p>
          <a:p>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32</a:t>
            </a:fld>
            <a:endParaRPr lang="es-MX"/>
          </a:p>
        </p:txBody>
      </p:sp>
    </p:spTree>
    <p:extLst>
      <p:ext uri="{BB962C8B-B14F-4D97-AF65-F5344CB8AC3E}">
        <p14:creationId xmlns:p14="http://schemas.microsoft.com/office/powerpoint/2010/main" val="106905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a:t>
            </a:r>
            <a:r>
              <a:rPr lang="es-MX" baseline="0" dirty="0" smtClean="0"/>
              <a:t> Morelos, la apariencia es el principal motivo por el cual la población de 18 años y más declaró haber sido discriminada en el último año con un 79.3% (267 407), seguida por la edad y las creencias religiosas con un 35.8 y 27.1%, respectivamente.</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9</a:t>
            </a:fld>
            <a:endParaRPr lang="es-MX"/>
          </a:p>
        </p:txBody>
      </p:sp>
    </p:spTree>
    <p:extLst>
      <p:ext uri="{BB962C8B-B14F-4D97-AF65-F5344CB8AC3E}">
        <p14:creationId xmlns:p14="http://schemas.microsoft.com/office/powerpoint/2010/main" val="217841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porcentaje de la población</a:t>
            </a:r>
            <a:r>
              <a:rPr lang="es-MX" baseline="0" dirty="0" smtClean="0"/>
              <a:t> de 18 años y más de Morelos que opina que en el país se respetan poco o nada los derechos de las personas “</a:t>
            </a:r>
            <a:r>
              <a:rPr lang="es-MX" baseline="0" dirty="0" err="1" smtClean="0"/>
              <a:t>trans</a:t>
            </a:r>
            <a:r>
              <a:rPr lang="es-MX" baseline="0" dirty="0" smtClean="0"/>
              <a:t>” es del 68 por ciento, mientras que de las personas “</a:t>
            </a:r>
            <a:r>
              <a:rPr lang="es-MX" baseline="0" dirty="0" err="1" smtClean="0"/>
              <a:t>gays</a:t>
            </a:r>
            <a:r>
              <a:rPr lang="es-MX" baseline="0" dirty="0" smtClean="0"/>
              <a:t> o lesbianas” es del 61 por ciento. Por otra parte, la población de 18 años y más que opina que en el país se respetan poco o nada los derechos de las trabajadoras del hogar remuneradas es del 65% mientras que de las personas mayores del 59 por ciento.</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10</a:t>
            </a:fld>
            <a:endParaRPr lang="es-MX"/>
          </a:p>
        </p:txBody>
      </p:sp>
    </p:spTree>
    <p:extLst>
      <p:ext uri="{BB962C8B-B14F-4D97-AF65-F5344CB8AC3E}">
        <p14:creationId xmlns:p14="http://schemas.microsoft.com/office/powerpoint/2010/main" val="310516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porcentaje de la población</a:t>
            </a:r>
            <a:r>
              <a:rPr lang="es-MX" baseline="0" dirty="0" smtClean="0"/>
              <a:t> de 18 años y más de Morelos que opina que en el país se respetan poco o nada los derechos de las personas con discapacidad es del 61 por ciento, mientras que de las personas mayores es del 59 por ciento. Por otra parte, la población de 18 años y más que opina que en el país se respetan poco o nada los derechos de las personas afrodescendientes es del 53% y de las niñas y niños del 47 por ciento.</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11</a:t>
            </a:fld>
            <a:endParaRPr lang="es-MX"/>
          </a:p>
        </p:txBody>
      </p:sp>
    </p:spTree>
    <p:extLst>
      <p:ext uri="{BB962C8B-B14F-4D97-AF65-F5344CB8AC3E}">
        <p14:creationId xmlns:p14="http://schemas.microsoft.com/office/powerpoint/2010/main" val="312060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porcentaje de mujeres</a:t>
            </a:r>
            <a:r>
              <a:rPr lang="es-MX" baseline="0" dirty="0" smtClean="0"/>
              <a:t> de 18</a:t>
            </a:r>
            <a:r>
              <a:rPr lang="es-MX" dirty="0" smtClean="0"/>
              <a:t> años</a:t>
            </a:r>
            <a:r>
              <a:rPr lang="es-MX" baseline="0" dirty="0" smtClean="0"/>
              <a:t> y más de Morelos que no le rentaría un cuarto a un joven es del 30% (223 209), mismo porcentaje de las que no le rentaría un cuarto a una persona nacida en el extranjero mientras que, el 28% de ellas no se lo rentaría a una persona “gay o lesbiana” o que padece SIDA/VIH. Cabe señalar que en estos mismos aspectos, un porcentaje menor de hombres no les rentaría un cuarto de su vivienda a una persona con alguna de estas condiciones.  </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12</a:t>
            </a:fld>
            <a:endParaRPr lang="es-MX"/>
          </a:p>
        </p:txBody>
      </p:sp>
    </p:spTree>
    <p:extLst>
      <p:ext uri="{BB962C8B-B14F-4D97-AF65-F5344CB8AC3E}">
        <p14:creationId xmlns:p14="http://schemas.microsoft.com/office/powerpoint/2010/main" val="428736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porcentaje de mujeres</a:t>
            </a:r>
            <a:r>
              <a:rPr lang="es-MX" baseline="0" dirty="0" smtClean="0"/>
              <a:t> de 18 años y más en Morelos que no estaría de acuerdo en que su hija o hijo se casara con una persona con SIDA/VIH el del 53% mientras que de hombres es del 49 por ciento; por otra parte, el porcentaje de hombres que no estaría de acuerdo en que su hija o hijo se casara con una persona del mismo sexo es del 41% mientras que el de las mujeres es del 37 por ciento.</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13</a:t>
            </a:fld>
            <a:endParaRPr lang="es-MX"/>
          </a:p>
        </p:txBody>
      </p:sp>
    </p:spTree>
    <p:extLst>
      <p:ext uri="{BB962C8B-B14F-4D97-AF65-F5344CB8AC3E}">
        <p14:creationId xmlns:p14="http://schemas.microsoft.com/office/powerpoint/2010/main" val="350172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 porcentaje</a:t>
            </a:r>
            <a:r>
              <a:rPr lang="es-MX" baseline="0" dirty="0" smtClean="0"/>
              <a:t> de la población de 18 años y más de Morelos que justifica poco o nada que dos personas del mismo sexo vivan juntas como pareja es del 61.5% y de las que justifican poco o nada que las personas practiquen tradiciones distintas a las mexicanas es del 56.9 por ciento.</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14</a:t>
            </a:fld>
            <a:endParaRPr lang="es-MX"/>
          </a:p>
        </p:txBody>
      </p:sp>
    </p:spTree>
    <p:extLst>
      <p:ext uri="{BB962C8B-B14F-4D97-AF65-F5344CB8AC3E}">
        <p14:creationId xmlns:p14="http://schemas.microsoft.com/office/powerpoint/2010/main" val="366970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a:t>
            </a:r>
            <a:r>
              <a:rPr lang="es-MX" baseline="0" dirty="0" smtClean="0"/>
              <a:t> Morelos, el porcentaje de la población de 18 años y más que justifica mucho o algo llamar a la policía cuando hay jóvenes reunidos en una esquina es del 39.5%, mientras que solo el 7.1% justifica mucho o algo pegarle a un niño o a una niña para que obedezca.</a:t>
            </a:r>
            <a:endParaRPr lang="en-US" dirty="0"/>
          </a:p>
        </p:txBody>
      </p:sp>
      <p:sp>
        <p:nvSpPr>
          <p:cNvPr id="4" name="Marcador de número de diapositiva 3"/>
          <p:cNvSpPr>
            <a:spLocks noGrp="1"/>
          </p:cNvSpPr>
          <p:nvPr>
            <p:ph type="sldNum" sz="quarter" idx="10"/>
          </p:nvPr>
        </p:nvSpPr>
        <p:spPr/>
        <p:txBody>
          <a:bodyPr/>
          <a:lstStyle/>
          <a:p>
            <a:fld id="{7871F3AA-8541-4E49-8737-5B9F8107DA23}" type="slidenum">
              <a:rPr lang="es-MX" smtClean="0"/>
              <a:t>15</a:t>
            </a:fld>
            <a:endParaRPr lang="es-MX"/>
          </a:p>
        </p:txBody>
      </p:sp>
    </p:spTree>
    <p:extLst>
      <p:ext uri="{BB962C8B-B14F-4D97-AF65-F5344CB8AC3E}">
        <p14:creationId xmlns:p14="http://schemas.microsoft.com/office/powerpoint/2010/main" val="179888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6574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partado">
    <p:spTree>
      <p:nvGrpSpPr>
        <p:cNvPr id="1" name=""/>
        <p:cNvGrpSpPr/>
        <p:nvPr/>
      </p:nvGrpSpPr>
      <p:grpSpPr>
        <a:xfrm>
          <a:off x="0" y="0"/>
          <a:ext cx="0" cy="0"/>
          <a:chOff x="0" y="0"/>
          <a:chExt cx="0" cy="0"/>
        </a:xfrm>
      </p:grpSpPr>
      <p:sp>
        <p:nvSpPr>
          <p:cNvPr id="7" name="Documento 6"/>
          <p:cNvSpPr/>
          <p:nvPr/>
        </p:nvSpPr>
        <p:spPr>
          <a:xfrm rot="10800000">
            <a:off x="1" y="2808666"/>
            <a:ext cx="12192000" cy="2321092"/>
          </a:xfrm>
          <a:prstGeom prst="flowChartDocumen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Documento 7"/>
          <p:cNvSpPr/>
          <p:nvPr/>
        </p:nvSpPr>
        <p:spPr>
          <a:xfrm>
            <a:off x="1" y="-1"/>
            <a:ext cx="12192000" cy="4823053"/>
          </a:xfrm>
          <a:prstGeom prst="flowChartDocument">
            <a:avLst/>
          </a:prstGeom>
          <a:pattFill prst="pct60">
            <a:fgClr>
              <a:srgbClr val="01B3D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7450" y="2964185"/>
            <a:ext cx="789122" cy="900714"/>
          </a:xfrm>
          <a:prstGeom prst="rect">
            <a:avLst/>
          </a:prstGeom>
          <a:effectLst>
            <a:innerShdw blurRad="63500" dist="50800">
              <a:prstClr val="black">
                <a:alpha val="50000"/>
              </a:prstClr>
            </a:innerShdw>
          </a:effectLst>
        </p:spPr>
      </p:pic>
      <p:pic>
        <p:nvPicPr>
          <p:cNvPr id="10" name="Imagen 9"/>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1446872">
            <a:off x="10566380" y="2981307"/>
            <a:ext cx="789122" cy="900714"/>
          </a:xfrm>
          <a:prstGeom prst="rect">
            <a:avLst/>
          </a:prstGeom>
          <a:effectLst>
            <a:innerShdw blurRad="63500" dist="50800">
              <a:prstClr val="black">
                <a:alpha val="50000"/>
              </a:prstClr>
            </a:innerShdw>
          </a:effectLst>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10767">
            <a:off x="9775858" y="3032169"/>
            <a:ext cx="789122" cy="900714"/>
          </a:xfrm>
          <a:prstGeom prst="rect">
            <a:avLst/>
          </a:prstGeom>
          <a:effectLst>
            <a:innerShdw blurRad="63500" dist="50800">
              <a:prstClr val="black">
                <a:alpha val="50000"/>
              </a:prstClr>
            </a:innerShdw>
          </a:effectLst>
        </p:spPr>
      </p:pic>
      <p:sp>
        <p:nvSpPr>
          <p:cNvPr id="2" name="Título 1"/>
          <p:cNvSpPr>
            <a:spLocks noGrp="1"/>
          </p:cNvSpPr>
          <p:nvPr>
            <p:ph type="title" hasCustomPrompt="1"/>
          </p:nvPr>
        </p:nvSpPr>
        <p:spPr>
          <a:xfrm>
            <a:off x="442913" y="332394"/>
            <a:ext cx="7323625" cy="2613494"/>
          </a:xfrm>
        </p:spPr>
        <p:txBody>
          <a:bodyPr anchor="b"/>
          <a:lstStyle>
            <a:lvl1pPr>
              <a:defRPr sz="5400">
                <a:solidFill>
                  <a:schemeClr val="tx1">
                    <a:lumMod val="85000"/>
                    <a:lumOff val="15000"/>
                  </a:schemeClr>
                </a:solidFill>
                <a:effectLst>
                  <a:outerShdw blurRad="63500" sx="102000" sy="102000" algn="ctr" rotWithShape="0">
                    <a:prstClr val="black">
                      <a:alpha val="40000"/>
                    </a:prstClr>
                  </a:outerShdw>
                </a:effectLst>
              </a:defRPr>
            </a:lvl1pPr>
          </a:lstStyle>
          <a:p>
            <a:r>
              <a:rPr lang="es-ES" dirty="0"/>
              <a:t>Apartado</a:t>
            </a:r>
            <a:endParaRPr lang="es-MX" dirty="0"/>
          </a:p>
        </p:txBody>
      </p:sp>
      <p:sp>
        <p:nvSpPr>
          <p:cNvPr id="3" name="Marcador de texto 2"/>
          <p:cNvSpPr>
            <a:spLocks noGrp="1"/>
          </p:cNvSpPr>
          <p:nvPr>
            <p:ph type="body" idx="1" hasCustomPrompt="1"/>
          </p:nvPr>
        </p:nvSpPr>
        <p:spPr>
          <a:xfrm>
            <a:off x="442913" y="3304569"/>
            <a:ext cx="7323625" cy="1257599"/>
          </a:xfrm>
        </p:spPr>
        <p:txBody>
          <a:bodyPr/>
          <a:lstStyle>
            <a:lvl1pPr marL="0" indent="0">
              <a:buNone/>
              <a:defRPr sz="32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Subtítulo</a:t>
            </a:r>
          </a:p>
        </p:txBody>
      </p:sp>
      <p:sp>
        <p:nvSpPr>
          <p:cNvPr id="14" name="Rectángulo 13"/>
          <p:cNvSpPr/>
          <p:nvPr/>
        </p:nvSpPr>
        <p:spPr>
          <a:xfrm>
            <a:off x="442913" y="3116826"/>
            <a:ext cx="7323625" cy="58993"/>
          </a:xfrm>
          <a:prstGeom prst="rect">
            <a:avLst/>
          </a:prstGeom>
          <a:pattFill prst="dkDnDiag">
            <a:fgClr>
              <a:schemeClr val="bg2">
                <a:lumMod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Marcador de texto 5"/>
          <p:cNvSpPr>
            <a:spLocks noGrp="1"/>
          </p:cNvSpPr>
          <p:nvPr>
            <p:ph type="body" sz="quarter" idx="10" hasCustomPrompt="1"/>
          </p:nvPr>
        </p:nvSpPr>
        <p:spPr>
          <a:xfrm>
            <a:off x="452438" y="5899150"/>
            <a:ext cx="11331575" cy="554038"/>
          </a:xfrm>
        </p:spPr>
        <p:txBody>
          <a:bodyPr anchor="b"/>
          <a:lstStyle>
            <a:lvl1pPr>
              <a:spcBef>
                <a:spcPts val="0"/>
              </a:spcBef>
              <a:defRPr sz="900" baseline="0"/>
            </a:lvl1pPr>
          </a:lstStyle>
          <a:p>
            <a:pPr lvl="0"/>
            <a:r>
              <a:rPr lang="es-ES" dirty="0"/>
              <a:t>Notas al pie</a:t>
            </a:r>
          </a:p>
        </p:txBody>
      </p:sp>
    </p:spTree>
    <p:extLst>
      <p:ext uri="{BB962C8B-B14F-4D97-AF65-F5344CB8AC3E}">
        <p14:creationId xmlns:p14="http://schemas.microsoft.com/office/powerpoint/2010/main" val="534292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74285" y="333375"/>
            <a:ext cx="10615179" cy="755650"/>
          </a:xfrm>
        </p:spPr>
        <p:txBody>
          <a:bodyPr anchor="ctr">
            <a:noAutofit/>
          </a:bodyPr>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s-ES" dirty="0"/>
              <a:t>Título</a:t>
            </a:r>
            <a:endParaRPr lang="es-MX"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 y="0"/>
            <a:ext cx="12192000" cy="338164"/>
          </a:xfrm>
          <a:prstGeom prst="rect">
            <a:avLst/>
          </a:prstGeom>
        </p:spPr>
      </p:pic>
      <p:sp>
        <p:nvSpPr>
          <p:cNvPr id="6" name="Rectángulo 5"/>
          <p:cNvSpPr/>
          <p:nvPr/>
        </p:nvSpPr>
        <p:spPr>
          <a:xfrm>
            <a:off x="713948" y="392085"/>
            <a:ext cx="160337" cy="638230"/>
          </a:xfrm>
          <a:prstGeom prst="rect">
            <a:avLst/>
          </a:prstGeom>
          <a:pattFill prst="pct7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Marcador de texto 5"/>
          <p:cNvSpPr>
            <a:spLocks noGrp="1"/>
          </p:cNvSpPr>
          <p:nvPr userDrawn="1">
            <p:ph type="body" sz="quarter" idx="10" hasCustomPrompt="1"/>
          </p:nvPr>
        </p:nvSpPr>
        <p:spPr>
          <a:xfrm>
            <a:off x="891703" y="5988424"/>
            <a:ext cx="7175435" cy="702721"/>
          </a:xfrm>
        </p:spPr>
        <p:txBody>
          <a:bodyPr anchor="b"/>
          <a:lstStyle>
            <a:lvl1pPr>
              <a:spcBef>
                <a:spcPts val="0"/>
              </a:spcBef>
              <a:defRPr sz="900" baseline="0"/>
            </a:lvl1pPr>
          </a:lstStyle>
          <a:p>
            <a:pPr lvl="0"/>
            <a:r>
              <a:rPr lang="es-ES" dirty="0"/>
              <a:t>Notas al pie</a:t>
            </a:r>
          </a:p>
        </p:txBody>
      </p:sp>
    </p:spTree>
    <p:extLst>
      <p:ext uri="{BB962C8B-B14F-4D97-AF65-F5344CB8AC3E}">
        <p14:creationId xmlns:p14="http://schemas.microsoft.com/office/powerpoint/2010/main" val="32094569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680" userDrawn="1">
          <p15:clr>
            <a:srgbClr val="FBAE40"/>
          </p15:clr>
        </p15:guide>
        <p15:guide id="2" pos="735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contenido">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4278" y="333375"/>
            <a:ext cx="10451994" cy="755650"/>
          </a:xfrm>
        </p:spPr>
        <p:txBody>
          <a:bodyPr anchor="ctr">
            <a:noAutofit/>
          </a:bodyPr>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s-ES" dirty="0"/>
              <a:t>Título</a:t>
            </a:r>
            <a:endParaRPr lang="es-MX"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 y="0"/>
            <a:ext cx="12192000" cy="338164"/>
          </a:xfrm>
          <a:prstGeom prst="rect">
            <a:avLst/>
          </a:prstGeom>
        </p:spPr>
      </p:pic>
      <p:sp>
        <p:nvSpPr>
          <p:cNvPr id="6" name="Rectángulo 5"/>
          <p:cNvSpPr/>
          <p:nvPr/>
        </p:nvSpPr>
        <p:spPr>
          <a:xfrm>
            <a:off x="703941" y="392085"/>
            <a:ext cx="160337" cy="638230"/>
          </a:xfrm>
          <a:prstGeom prst="rect">
            <a:avLst/>
          </a:prstGeom>
          <a:pattFill prst="pct7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Marcador de texto 5"/>
          <p:cNvSpPr>
            <a:spLocks noGrp="1"/>
          </p:cNvSpPr>
          <p:nvPr>
            <p:ph type="body" sz="quarter" idx="10" hasCustomPrompt="1"/>
          </p:nvPr>
        </p:nvSpPr>
        <p:spPr>
          <a:xfrm>
            <a:off x="4186353" y="5972056"/>
            <a:ext cx="7225718" cy="719089"/>
          </a:xfrm>
        </p:spPr>
        <p:txBody>
          <a:bodyPr anchor="b"/>
          <a:lstStyle>
            <a:lvl1pPr>
              <a:spcBef>
                <a:spcPts val="0"/>
              </a:spcBef>
              <a:defRPr sz="900" baseline="0"/>
            </a:lvl1pPr>
          </a:lstStyle>
          <a:p>
            <a:pPr lvl="0"/>
            <a:r>
              <a:rPr lang="es-ES" dirty="0"/>
              <a:t>Notas al pie</a:t>
            </a:r>
          </a:p>
        </p:txBody>
      </p:sp>
    </p:spTree>
    <p:extLst>
      <p:ext uri="{BB962C8B-B14F-4D97-AF65-F5344CB8AC3E}">
        <p14:creationId xmlns:p14="http://schemas.microsoft.com/office/powerpoint/2010/main" val="2558642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680">
          <p15:clr>
            <a:srgbClr val="FBAE40"/>
          </p15:clr>
        </p15:guide>
        <p15:guide id="2" pos="73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y contenido">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70344" y="333375"/>
            <a:ext cx="10619120" cy="755650"/>
          </a:xfrm>
        </p:spPr>
        <p:txBody>
          <a:bodyPr anchor="ctr">
            <a:noAutofit/>
          </a:bodyPr>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s-ES" dirty="0"/>
              <a:t>Título</a:t>
            </a:r>
            <a:endParaRPr lang="es-MX"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 y="0"/>
            <a:ext cx="12192000" cy="338164"/>
          </a:xfrm>
          <a:prstGeom prst="rect">
            <a:avLst/>
          </a:prstGeom>
        </p:spPr>
      </p:pic>
      <p:sp>
        <p:nvSpPr>
          <p:cNvPr id="6" name="Rectángulo 5"/>
          <p:cNvSpPr/>
          <p:nvPr/>
        </p:nvSpPr>
        <p:spPr>
          <a:xfrm>
            <a:off x="710007" y="394479"/>
            <a:ext cx="160337" cy="638230"/>
          </a:xfrm>
          <a:prstGeom prst="rect">
            <a:avLst/>
          </a:prstGeom>
          <a:pattFill prst="pct7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Marcador de texto 5"/>
          <p:cNvSpPr>
            <a:spLocks noGrp="1"/>
          </p:cNvSpPr>
          <p:nvPr>
            <p:ph type="body" sz="quarter" idx="10" hasCustomPrompt="1"/>
          </p:nvPr>
        </p:nvSpPr>
        <p:spPr>
          <a:xfrm>
            <a:off x="452439" y="5899150"/>
            <a:ext cx="7533321" cy="320503"/>
          </a:xfrm>
        </p:spPr>
        <p:txBody>
          <a:bodyPr anchor="b"/>
          <a:lstStyle>
            <a:lvl1pPr>
              <a:spcBef>
                <a:spcPts val="0"/>
              </a:spcBef>
              <a:defRPr sz="900" baseline="0"/>
            </a:lvl1pPr>
          </a:lstStyle>
          <a:p>
            <a:pPr lvl="0"/>
            <a:r>
              <a:rPr lang="es-ES" dirty="0"/>
              <a:t>Notas al pie</a:t>
            </a:r>
          </a:p>
        </p:txBody>
      </p:sp>
    </p:spTree>
    <p:extLst>
      <p:ext uri="{BB962C8B-B14F-4D97-AF65-F5344CB8AC3E}">
        <p14:creationId xmlns:p14="http://schemas.microsoft.com/office/powerpoint/2010/main" val="3477560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680">
          <p15:clr>
            <a:srgbClr val="FBAE40"/>
          </p15:clr>
        </p15:guide>
        <p15:guide id="2" pos="73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Marcador de contenido 2"/>
          <p:cNvSpPr>
            <a:spLocks noGrp="1"/>
          </p:cNvSpPr>
          <p:nvPr>
            <p:ph idx="1"/>
          </p:nvPr>
        </p:nvSpPr>
        <p:spPr>
          <a:xfrm>
            <a:off x="708559" y="333374"/>
            <a:ext cx="10780906" cy="6119813"/>
          </a:xfrm>
        </p:spPr>
        <p:txBody>
          <a:bodyPr>
            <a:noAutofit/>
          </a:bodyPr>
          <a:lstStyle/>
          <a:p>
            <a:pPr lvl="0"/>
            <a:r>
              <a:rPr lang="es-ES" dirty="0"/>
              <a:t>Editar el estilo de texto del patrón</a:t>
            </a:r>
          </a:p>
          <a:p>
            <a:pPr lvl="1"/>
            <a:r>
              <a:rPr lang="es-ES" dirty="0"/>
              <a:t>Segundo nivel</a:t>
            </a:r>
          </a:p>
          <a:p>
            <a:pPr lvl="2"/>
            <a:r>
              <a:rPr lang="es-ES" dirty="0"/>
              <a:t>Tercer nivel</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 y="0"/>
            <a:ext cx="12192000" cy="338164"/>
          </a:xfrm>
          <a:prstGeom prst="rect">
            <a:avLst/>
          </a:prstGeom>
        </p:spPr>
      </p:pic>
    </p:spTree>
    <p:extLst>
      <p:ext uri="{BB962C8B-B14F-4D97-AF65-F5344CB8AC3E}">
        <p14:creationId xmlns:p14="http://schemas.microsoft.com/office/powerpoint/2010/main" val="41463135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ítulo, contenido y notas al pie">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68897" y="333375"/>
            <a:ext cx="10620568" cy="755650"/>
          </a:xfrm>
        </p:spPr>
        <p:txBody>
          <a:bodyPr anchor="ctr">
            <a:noAutofit/>
          </a:bodyPr>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s-ES" dirty="0"/>
              <a:t>Título</a:t>
            </a:r>
            <a:endParaRPr lang="es-MX" dirty="0"/>
          </a:p>
        </p:txBody>
      </p:sp>
      <p:sp>
        <p:nvSpPr>
          <p:cNvPr id="3" name="Marcador de contenido 2"/>
          <p:cNvSpPr>
            <a:spLocks noGrp="1"/>
          </p:cNvSpPr>
          <p:nvPr>
            <p:ph idx="1"/>
          </p:nvPr>
        </p:nvSpPr>
        <p:spPr>
          <a:xfrm>
            <a:off x="708559" y="1247775"/>
            <a:ext cx="10780906" cy="4464768"/>
          </a:xfrm>
        </p:spPr>
        <p:txBody>
          <a:bodyPr>
            <a:noAutofit/>
          </a:bodyPr>
          <a:lstStyle/>
          <a:p>
            <a:pPr lvl="0"/>
            <a:r>
              <a:rPr lang="es-ES" dirty="0"/>
              <a:t>Editar el estilo de texto del patrón</a:t>
            </a:r>
          </a:p>
          <a:p>
            <a:pPr lvl="1"/>
            <a:r>
              <a:rPr lang="es-ES" dirty="0"/>
              <a:t>Segundo nivel</a:t>
            </a:r>
          </a:p>
          <a:p>
            <a:pPr lvl="2"/>
            <a:r>
              <a:rPr lang="es-ES" dirty="0"/>
              <a:t>Tercer nivel</a:t>
            </a:r>
          </a:p>
        </p:txBody>
      </p:sp>
      <p:sp>
        <p:nvSpPr>
          <p:cNvPr id="7" name="Rectángulo 6"/>
          <p:cNvSpPr/>
          <p:nvPr/>
        </p:nvSpPr>
        <p:spPr>
          <a:xfrm>
            <a:off x="708559" y="387964"/>
            <a:ext cx="160337" cy="638230"/>
          </a:xfrm>
          <a:prstGeom prst="rect">
            <a:avLst/>
          </a:prstGeom>
          <a:pattFill prst="pct7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 y="0"/>
            <a:ext cx="12192000" cy="338164"/>
          </a:xfrm>
          <a:prstGeom prst="rect">
            <a:avLst/>
          </a:prstGeom>
        </p:spPr>
      </p:pic>
      <p:sp>
        <p:nvSpPr>
          <p:cNvPr id="6" name="Marcador de texto 5"/>
          <p:cNvSpPr>
            <a:spLocks noGrp="1"/>
          </p:cNvSpPr>
          <p:nvPr>
            <p:ph type="body" sz="quarter" idx="10" hasCustomPrompt="1"/>
          </p:nvPr>
        </p:nvSpPr>
        <p:spPr>
          <a:xfrm>
            <a:off x="717859" y="5899150"/>
            <a:ext cx="10771605" cy="554038"/>
          </a:xfrm>
        </p:spPr>
        <p:txBody>
          <a:bodyPr anchor="b"/>
          <a:lstStyle>
            <a:lvl1pPr>
              <a:spcBef>
                <a:spcPts val="0"/>
              </a:spcBef>
              <a:defRPr sz="900" baseline="0"/>
            </a:lvl1pPr>
          </a:lstStyle>
          <a:p>
            <a:pPr lvl="0"/>
            <a:r>
              <a:rPr lang="es-ES" dirty="0"/>
              <a:t>Notas al pie</a:t>
            </a:r>
          </a:p>
        </p:txBody>
      </p:sp>
    </p:spTree>
    <p:extLst>
      <p:ext uri="{BB962C8B-B14F-4D97-AF65-F5344CB8AC3E}">
        <p14:creationId xmlns:p14="http://schemas.microsoft.com/office/powerpoint/2010/main" val="2853679165"/>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En blanco - notas al pie">
    <p:spTree>
      <p:nvGrpSpPr>
        <p:cNvPr id="1" name=""/>
        <p:cNvGrpSpPr/>
        <p:nvPr/>
      </p:nvGrpSpPr>
      <p:grpSpPr>
        <a:xfrm>
          <a:off x="0" y="0"/>
          <a:ext cx="0" cy="0"/>
          <a:chOff x="0" y="0"/>
          <a:chExt cx="0" cy="0"/>
        </a:xfrm>
      </p:grpSpPr>
      <p:sp>
        <p:nvSpPr>
          <p:cNvPr id="5" name="Marcador de contenido 2"/>
          <p:cNvSpPr>
            <a:spLocks noGrp="1"/>
          </p:cNvSpPr>
          <p:nvPr>
            <p:ph idx="1"/>
          </p:nvPr>
        </p:nvSpPr>
        <p:spPr>
          <a:xfrm>
            <a:off x="699250" y="333375"/>
            <a:ext cx="10790214" cy="5379168"/>
          </a:xfrm>
        </p:spPr>
        <p:txBody>
          <a:bodyPr>
            <a:noAutofit/>
          </a:bodyPr>
          <a:lstStyle/>
          <a:p>
            <a:pPr lvl="0"/>
            <a:r>
              <a:rPr lang="es-ES" dirty="0"/>
              <a:t>Editar el estilo de texto del patrón</a:t>
            </a:r>
          </a:p>
          <a:p>
            <a:pPr lvl="1"/>
            <a:r>
              <a:rPr lang="es-ES" dirty="0"/>
              <a:t>Segundo nivel</a:t>
            </a:r>
          </a:p>
          <a:p>
            <a:pPr lvl="2"/>
            <a:r>
              <a:rPr lang="es-ES" dirty="0"/>
              <a:t>Tercer nivel</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 y="0"/>
            <a:ext cx="12192000" cy="338164"/>
          </a:xfrm>
          <a:prstGeom prst="rect">
            <a:avLst/>
          </a:prstGeom>
        </p:spPr>
      </p:pic>
      <p:sp>
        <p:nvSpPr>
          <p:cNvPr id="4" name="Marcador de texto 5"/>
          <p:cNvSpPr>
            <a:spLocks noGrp="1"/>
          </p:cNvSpPr>
          <p:nvPr>
            <p:ph type="body" sz="quarter" idx="10" hasCustomPrompt="1"/>
          </p:nvPr>
        </p:nvSpPr>
        <p:spPr>
          <a:xfrm>
            <a:off x="708559" y="5899150"/>
            <a:ext cx="10781151" cy="554038"/>
          </a:xfrm>
        </p:spPr>
        <p:txBody>
          <a:bodyPr anchor="b"/>
          <a:lstStyle>
            <a:lvl1pPr>
              <a:spcBef>
                <a:spcPts val="0"/>
              </a:spcBef>
              <a:defRPr sz="900" baseline="0"/>
            </a:lvl1pPr>
          </a:lstStyle>
          <a:p>
            <a:pPr lvl="0"/>
            <a:r>
              <a:rPr lang="es-ES" dirty="0"/>
              <a:t>Notas al pie</a:t>
            </a:r>
          </a:p>
        </p:txBody>
      </p:sp>
    </p:spTree>
    <p:extLst>
      <p:ext uri="{BB962C8B-B14F-4D97-AF65-F5344CB8AC3E}">
        <p14:creationId xmlns:p14="http://schemas.microsoft.com/office/powerpoint/2010/main" val="20570069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42913" y="333375"/>
            <a:ext cx="11046551" cy="755650"/>
          </a:xfrm>
          <a:prstGeom prst="rect">
            <a:avLst/>
          </a:prstGeom>
        </p:spPr>
        <p:txBody>
          <a:bodyPr vert="horz" lIns="91440" tIns="45720" rIns="91440" bIns="45720" rtlCol="0" anchor="b">
            <a:noAutofit/>
          </a:bodyPr>
          <a:lstStyle/>
          <a:p>
            <a:r>
              <a:rPr lang="es-ES" dirty="0"/>
              <a:t>Título</a:t>
            </a:r>
            <a:endParaRPr lang="es-MX" dirty="0"/>
          </a:p>
        </p:txBody>
      </p:sp>
      <p:sp>
        <p:nvSpPr>
          <p:cNvPr id="3" name="Marcador de texto 2"/>
          <p:cNvSpPr>
            <a:spLocks noGrp="1"/>
          </p:cNvSpPr>
          <p:nvPr>
            <p:ph type="body" idx="1"/>
          </p:nvPr>
        </p:nvSpPr>
        <p:spPr>
          <a:xfrm>
            <a:off x="442913" y="1247775"/>
            <a:ext cx="11046551" cy="5205413"/>
          </a:xfrm>
          <a:prstGeom prst="rect">
            <a:avLst/>
          </a:prstGeom>
        </p:spPr>
        <p:txBody>
          <a:bodyPr vert="horz" lIns="91440" tIns="45720" rIns="91440" bIns="45720" rtlCol="0">
            <a:noAutofit/>
          </a:bodyPr>
          <a:lstStyle/>
          <a:p>
            <a:pPr lvl="0"/>
            <a:r>
              <a:rPr lang="es-ES" dirty="0"/>
              <a:t>Editar el estilo de texto del patrón</a:t>
            </a:r>
          </a:p>
          <a:p>
            <a:pPr lvl="1"/>
            <a:r>
              <a:rPr lang="es-ES" dirty="0"/>
              <a:t>Segundo nivel</a:t>
            </a:r>
          </a:p>
          <a:p>
            <a:pPr lvl="2"/>
            <a:r>
              <a:rPr lang="es-ES" dirty="0"/>
              <a:t>Tercer nivel</a:t>
            </a:r>
          </a:p>
        </p:txBody>
      </p:sp>
      <p:pic>
        <p:nvPicPr>
          <p:cNvPr id="12" name="Imagen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732072" y="6249075"/>
            <a:ext cx="3335066" cy="446404"/>
          </a:xfrm>
          <a:prstGeom prst="rect">
            <a:avLst/>
          </a:prstGeom>
        </p:spPr>
      </p:pic>
    </p:spTree>
    <p:extLst>
      <p:ext uri="{BB962C8B-B14F-4D97-AF65-F5344CB8AC3E}">
        <p14:creationId xmlns:p14="http://schemas.microsoft.com/office/powerpoint/2010/main" val="8980612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9" r:id="rId5"/>
    <p:sldLayoutId id="2147483655" r:id="rId6"/>
    <p:sldLayoutId id="2147483656" r:id="rId7"/>
    <p:sldLayoutId id="2147483657" r:id="rId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4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79">
          <p15:clr>
            <a:srgbClr val="F26B43"/>
          </p15:clr>
        </p15:guide>
        <p15:guide id="3" orient="horz" pos="686">
          <p15:clr>
            <a:srgbClr val="F26B43"/>
          </p15:clr>
        </p15:guide>
        <p15:guide id="4" orient="horz" pos="786">
          <p15:clr>
            <a:srgbClr val="F26B43"/>
          </p15:clr>
        </p15:guide>
        <p15:guide id="5" pos="7423">
          <p15:clr>
            <a:srgbClr val="F26B43"/>
          </p15:clr>
        </p15:guide>
        <p15:guide id="6" orient="horz" pos="40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alphaModFix amt="30000"/>
            <a:extLst>
              <a:ext uri="{28A0092B-C50C-407E-A947-70E740481C1C}">
                <a14:useLocalDpi xmlns:a14="http://schemas.microsoft.com/office/drawing/2010/main" val="0"/>
              </a:ext>
            </a:extLst>
          </a:blip>
          <a:srcRect l="17514" t="21718" r="21461" b="3100"/>
          <a:stretch/>
        </p:blipFill>
        <p:spPr>
          <a:xfrm>
            <a:off x="-1" y="-15151"/>
            <a:ext cx="12192001" cy="6858000"/>
          </a:xfrm>
          <a:prstGeom prst="rect">
            <a:avLst/>
          </a:prstGeom>
        </p:spPr>
      </p:pic>
      <p:sp>
        <p:nvSpPr>
          <p:cNvPr id="4" name="Subtítulo 3"/>
          <p:cNvSpPr>
            <a:spLocks noGrp="1"/>
          </p:cNvSpPr>
          <p:nvPr>
            <p:ph type="subTitle" idx="4294967295"/>
          </p:nvPr>
        </p:nvSpPr>
        <p:spPr>
          <a:xfrm>
            <a:off x="0" y="3954463"/>
            <a:ext cx="12192000" cy="890587"/>
          </a:xfrm>
        </p:spPr>
        <p:txBody>
          <a:bodyPr>
            <a:normAutofit fontScale="70000" lnSpcReduction="20000"/>
          </a:bodyPr>
          <a:lstStyle/>
          <a:p>
            <a:pPr algn="ctr"/>
            <a:r>
              <a:rPr lang="es-MX" sz="3600" b="1" dirty="0">
                <a:ea typeface="Calibri" charset="0"/>
              </a:rPr>
              <a:t>PRINCIPALES </a:t>
            </a:r>
            <a:r>
              <a:rPr lang="es-MX" sz="3600" b="1" dirty="0" smtClean="0">
                <a:ea typeface="Calibri" charset="0"/>
              </a:rPr>
              <a:t>RESULTADOS</a:t>
            </a:r>
          </a:p>
          <a:p>
            <a:pPr algn="ctr"/>
            <a:r>
              <a:rPr lang="es-MX" sz="3600" b="1" dirty="0" smtClean="0">
                <a:ea typeface="Calibri" charset="0"/>
              </a:rPr>
              <a:t>DEL ESTADO DE MORELOS</a:t>
            </a:r>
            <a:endParaRPr lang="es-MX" sz="3600" b="1" dirty="0">
              <a:ea typeface="Calibri"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91" y="1021960"/>
            <a:ext cx="7124700" cy="2298700"/>
          </a:xfrm>
          <a:prstGeom prst="rect">
            <a:avLst/>
          </a:prstGeom>
        </p:spPr>
      </p:pic>
      <p:grpSp>
        <p:nvGrpSpPr>
          <p:cNvPr id="2" name="Grupo 1"/>
          <p:cNvGrpSpPr/>
          <p:nvPr/>
        </p:nvGrpSpPr>
        <p:grpSpPr>
          <a:xfrm>
            <a:off x="695241" y="5195900"/>
            <a:ext cx="11090071" cy="1288774"/>
            <a:chOff x="695241" y="5195900"/>
            <a:chExt cx="11090071" cy="1288774"/>
          </a:xfrm>
        </p:grpSpPr>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821" y="5195900"/>
              <a:ext cx="1077912" cy="124201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241" y="5336480"/>
              <a:ext cx="1047700" cy="1047700"/>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5011" y="5313404"/>
              <a:ext cx="951290" cy="1070776"/>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6459" y="5249421"/>
              <a:ext cx="1930083" cy="1235253"/>
            </a:xfrm>
            <a:prstGeom prst="rect">
              <a:avLst/>
            </a:prstGeom>
          </p:spPr>
        </p:pic>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7007" y="5366726"/>
              <a:ext cx="1688305" cy="998460"/>
            </a:xfrm>
            <a:prstGeom prst="rect">
              <a:avLst/>
            </a:prstGeom>
          </p:spPr>
        </p:pic>
      </p:grpSp>
    </p:spTree>
    <p:extLst>
      <p:ext uri="{BB962C8B-B14F-4D97-AF65-F5344CB8AC3E}">
        <p14:creationId xmlns:p14="http://schemas.microsoft.com/office/powerpoint/2010/main" val="964909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Marcador de contenido 5"/>
          <p:cNvGraphicFramePr>
            <a:graphicFrameLocks/>
          </p:cNvGraphicFramePr>
          <p:nvPr>
            <p:extLst>
              <p:ext uri="{D42A27DB-BD31-4B8C-83A1-F6EECF244321}">
                <p14:modId xmlns:p14="http://schemas.microsoft.com/office/powerpoint/2010/main" val="4271748674"/>
              </p:ext>
            </p:extLst>
          </p:nvPr>
        </p:nvGraphicFramePr>
        <p:xfrm>
          <a:off x="8164122" y="2649992"/>
          <a:ext cx="1403393" cy="1220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Marcador de contenido 5"/>
          <p:cNvGraphicFramePr>
            <a:graphicFrameLocks/>
          </p:cNvGraphicFramePr>
          <p:nvPr>
            <p:extLst>
              <p:ext uri="{D42A27DB-BD31-4B8C-83A1-F6EECF244321}">
                <p14:modId xmlns:p14="http://schemas.microsoft.com/office/powerpoint/2010/main" val="1908195197"/>
              </p:ext>
            </p:extLst>
          </p:nvPr>
        </p:nvGraphicFramePr>
        <p:xfrm>
          <a:off x="6067878" y="4325493"/>
          <a:ext cx="1403393" cy="1220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Marcador de contenido 5"/>
          <p:cNvGraphicFramePr>
            <a:graphicFrameLocks/>
          </p:cNvGraphicFramePr>
          <p:nvPr>
            <p:extLst>
              <p:ext uri="{D42A27DB-BD31-4B8C-83A1-F6EECF244321}">
                <p14:modId xmlns:p14="http://schemas.microsoft.com/office/powerpoint/2010/main" val="2393111991"/>
              </p:ext>
            </p:extLst>
          </p:nvPr>
        </p:nvGraphicFramePr>
        <p:xfrm>
          <a:off x="3947373" y="4346491"/>
          <a:ext cx="1403393" cy="12206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Marcador de contenido 5"/>
          <p:cNvGraphicFramePr>
            <a:graphicFrameLocks/>
          </p:cNvGraphicFramePr>
          <p:nvPr>
            <p:extLst>
              <p:ext uri="{D42A27DB-BD31-4B8C-83A1-F6EECF244321}">
                <p14:modId xmlns:p14="http://schemas.microsoft.com/office/powerpoint/2010/main" val="2476492472"/>
              </p:ext>
            </p:extLst>
          </p:nvPr>
        </p:nvGraphicFramePr>
        <p:xfrm>
          <a:off x="3970819" y="2721267"/>
          <a:ext cx="1403393" cy="12206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Marcador de contenido 5"/>
          <p:cNvGraphicFramePr>
            <a:graphicFrameLocks/>
          </p:cNvGraphicFramePr>
          <p:nvPr>
            <p:extLst>
              <p:ext uri="{D42A27DB-BD31-4B8C-83A1-F6EECF244321}">
                <p14:modId xmlns:p14="http://schemas.microsoft.com/office/powerpoint/2010/main" val="3503907026"/>
              </p:ext>
            </p:extLst>
          </p:nvPr>
        </p:nvGraphicFramePr>
        <p:xfrm>
          <a:off x="6088898" y="2644286"/>
          <a:ext cx="1403393" cy="12206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Marcador de contenido 5"/>
          <p:cNvGraphicFramePr>
            <a:graphicFrameLocks/>
          </p:cNvGraphicFramePr>
          <p:nvPr>
            <p:extLst>
              <p:ext uri="{D42A27DB-BD31-4B8C-83A1-F6EECF244321}">
                <p14:modId xmlns:p14="http://schemas.microsoft.com/office/powerpoint/2010/main" val="1249368597"/>
              </p:ext>
            </p:extLst>
          </p:nvPr>
        </p:nvGraphicFramePr>
        <p:xfrm>
          <a:off x="8231096" y="4336074"/>
          <a:ext cx="1403393" cy="1220615"/>
        </p:xfrm>
        <a:graphic>
          <a:graphicData uri="http://schemas.openxmlformats.org/drawingml/2006/chart">
            <c:chart xmlns:c="http://schemas.openxmlformats.org/drawingml/2006/chart" xmlns:r="http://schemas.openxmlformats.org/officeDocument/2006/relationships" r:id="rId8"/>
          </a:graphicData>
        </a:graphic>
      </p:graphicFrame>
      <p:sp>
        <p:nvSpPr>
          <p:cNvPr id="61" name="CuadroTexto 60"/>
          <p:cNvSpPr txBox="1"/>
          <p:nvPr/>
        </p:nvSpPr>
        <p:spPr>
          <a:xfrm>
            <a:off x="8449213" y="4772824"/>
            <a:ext cx="967160" cy="34711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59</a:t>
            </a:r>
            <a:endParaRPr lang="es-MX" dirty="0"/>
          </a:p>
        </p:txBody>
      </p:sp>
      <p:sp>
        <p:nvSpPr>
          <p:cNvPr id="62" name="CuadroTexto 61"/>
          <p:cNvSpPr txBox="1"/>
          <p:nvPr/>
        </p:nvSpPr>
        <p:spPr>
          <a:xfrm>
            <a:off x="8252985" y="5491801"/>
            <a:ext cx="1416274" cy="39300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Personas mayores</a:t>
            </a:r>
          </a:p>
        </p:txBody>
      </p:sp>
      <p:sp>
        <p:nvSpPr>
          <p:cNvPr id="16" name="Título 1"/>
          <p:cNvSpPr>
            <a:spLocks noGrp="1"/>
          </p:cNvSpPr>
          <p:nvPr>
            <p:ph type="title"/>
          </p:nvPr>
        </p:nvSpPr>
        <p:spPr/>
        <p:txBody>
          <a:bodyPr/>
          <a:lstStyle/>
          <a:p>
            <a:r>
              <a:rPr lang="es-MX" dirty="0" smtClean="0"/>
              <a:t>Percepción sobre respeto a los derechos</a:t>
            </a:r>
            <a:endParaRPr lang="es-MX" dirty="0"/>
          </a:p>
        </p:txBody>
      </p:sp>
      <p:sp>
        <p:nvSpPr>
          <p:cNvPr id="3" name="Marcador de texto 2"/>
          <p:cNvSpPr>
            <a:spLocks noGrp="1"/>
          </p:cNvSpPr>
          <p:nvPr>
            <p:ph type="body" sz="quarter" idx="10"/>
          </p:nvPr>
        </p:nvSpPr>
        <p:spPr>
          <a:xfrm>
            <a:off x="730758" y="6110273"/>
            <a:ext cx="4707784" cy="393205"/>
          </a:xfrm>
        </p:spPr>
        <p:txBody>
          <a:bodyPr/>
          <a:lstStyle/>
          <a:p>
            <a:endParaRPr lang="es-MX" dirty="0" smtClean="0"/>
          </a:p>
          <a:p>
            <a:r>
              <a:rPr lang="es-MX" dirty="0"/>
              <a:t>* Incluye los casos declarados como “no sabe”, que en todos los casos es menor al 2%.</a:t>
            </a:r>
          </a:p>
          <a:p>
            <a:r>
              <a:rPr lang="es-MX" dirty="0" smtClean="0"/>
              <a:t>Fuente: INEGI. Encuesta Nacional sobre Discriminación 2017.</a:t>
            </a:r>
            <a:endParaRPr lang="es-MX" dirty="0"/>
          </a:p>
        </p:txBody>
      </p:sp>
      <p:sp>
        <p:nvSpPr>
          <p:cNvPr id="9" name="CuadroTexto 8"/>
          <p:cNvSpPr txBox="1"/>
          <p:nvPr/>
        </p:nvSpPr>
        <p:spPr>
          <a:xfrm>
            <a:off x="4053927" y="3099583"/>
            <a:ext cx="1272127" cy="47193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b="1" dirty="0" smtClean="0">
                <a:solidFill>
                  <a:schemeClr val="tx1"/>
                </a:solidFill>
                <a:latin typeface="Arial" panose="020B0604020202020204" pitchFamily="34" charset="0"/>
                <a:cs typeface="Arial" panose="020B0604020202020204" pitchFamily="34" charset="0"/>
              </a:rPr>
              <a:t>68</a:t>
            </a:r>
            <a:endParaRPr lang="es-MX" b="0" dirty="0" smtClean="0">
              <a:solidFill>
                <a:schemeClr val="tx1"/>
              </a:solidFill>
              <a:latin typeface="Arial" panose="020B0604020202020204" pitchFamily="34" charset="0"/>
              <a:cs typeface="Arial" panose="020B0604020202020204" pitchFamily="34" charset="0"/>
            </a:endParaRPr>
          </a:p>
        </p:txBody>
      </p:sp>
      <p:sp>
        <p:nvSpPr>
          <p:cNvPr id="23" name="CuadroTexto 22"/>
          <p:cNvSpPr txBox="1"/>
          <p:nvPr/>
        </p:nvSpPr>
        <p:spPr>
          <a:xfrm>
            <a:off x="3886112" y="3906725"/>
            <a:ext cx="1607759" cy="31594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Personas trans</a:t>
            </a:r>
          </a:p>
        </p:txBody>
      </p:sp>
      <p:sp>
        <p:nvSpPr>
          <p:cNvPr id="47" name="CuadroTexto 46"/>
          <p:cNvSpPr txBox="1"/>
          <p:nvPr/>
        </p:nvSpPr>
        <p:spPr>
          <a:xfrm>
            <a:off x="8247885" y="3099583"/>
            <a:ext cx="1235866" cy="376796"/>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67</a:t>
            </a:r>
            <a:endParaRPr lang="es-MX" dirty="0"/>
          </a:p>
        </p:txBody>
      </p:sp>
      <p:sp>
        <p:nvSpPr>
          <p:cNvPr id="32" name="CuadroTexto 31"/>
          <p:cNvSpPr txBox="1"/>
          <p:nvPr/>
        </p:nvSpPr>
        <p:spPr>
          <a:xfrm>
            <a:off x="8087318" y="3846646"/>
            <a:ext cx="1561931" cy="42660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Personas indígenas</a:t>
            </a:r>
          </a:p>
        </p:txBody>
      </p:sp>
      <p:sp>
        <p:nvSpPr>
          <p:cNvPr id="35" name="CuadroTexto 34"/>
          <p:cNvSpPr txBox="1"/>
          <p:nvPr/>
        </p:nvSpPr>
        <p:spPr>
          <a:xfrm>
            <a:off x="4171516" y="4774287"/>
            <a:ext cx="951549" cy="34711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65</a:t>
            </a:r>
            <a:endParaRPr lang="es-MX" dirty="0"/>
          </a:p>
        </p:txBody>
      </p:sp>
      <p:sp>
        <p:nvSpPr>
          <p:cNvPr id="36" name="CuadroTexto 35"/>
          <p:cNvSpPr txBox="1"/>
          <p:nvPr/>
        </p:nvSpPr>
        <p:spPr>
          <a:xfrm>
            <a:off x="4071559" y="5493264"/>
            <a:ext cx="1202602" cy="39300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Trabajadoras del hogar remuneradas</a:t>
            </a:r>
          </a:p>
        </p:txBody>
      </p:sp>
      <p:cxnSp>
        <p:nvCxnSpPr>
          <p:cNvPr id="57" name="Conector recto 56"/>
          <p:cNvCxnSpPr/>
          <p:nvPr/>
        </p:nvCxnSpPr>
        <p:spPr>
          <a:xfrm flipH="1">
            <a:off x="4071559" y="4349453"/>
            <a:ext cx="5548145" cy="0"/>
          </a:xfrm>
          <a:prstGeom prst="line">
            <a:avLst/>
          </a:prstGeom>
          <a:ln w="317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4" name="Recortar rectángulo de esquina sencilla 73"/>
          <p:cNvSpPr/>
          <p:nvPr/>
        </p:nvSpPr>
        <p:spPr>
          <a:xfrm rot="10800000" flipH="1">
            <a:off x="954357" y="1224794"/>
            <a:ext cx="10504444" cy="689419"/>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78" name="Grupo 77"/>
          <p:cNvGrpSpPr/>
          <p:nvPr/>
        </p:nvGrpSpPr>
        <p:grpSpPr>
          <a:xfrm>
            <a:off x="730758" y="1223182"/>
            <a:ext cx="225520" cy="235598"/>
            <a:chOff x="446278" y="2339420"/>
            <a:chExt cx="225520" cy="235598"/>
          </a:xfrm>
        </p:grpSpPr>
        <p:sp>
          <p:nvSpPr>
            <p:cNvPr id="79" name="Redondear rectángulo de esquina del mismo lado 78"/>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CuadroTexto 79"/>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sp>
        <p:nvSpPr>
          <p:cNvPr id="84" name="CuadroTexto 83"/>
          <p:cNvSpPr txBox="1"/>
          <p:nvPr/>
        </p:nvSpPr>
        <p:spPr>
          <a:xfrm>
            <a:off x="928206" y="1185473"/>
            <a:ext cx="10568386" cy="83546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buClr>
                <a:srgbClr val="FFC000"/>
              </a:buClr>
              <a:buSzPct val="123000"/>
            </a:pPr>
            <a:r>
              <a:rPr lang="es-MX" sz="1400" b="0" dirty="0" smtClean="0">
                <a:solidFill>
                  <a:schemeClr val="tx1"/>
                </a:solidFill>
                <a:latin typeface="Arial" panose="020B0604020202020204" pitchFamily="34" charset="0"/>
                <a:cs typeface="Arial" panose="020B0604020202020204" pitchFamily="34" charset="0"/>
              </a:rPr>
              <a:t>Conocer la opinión de la población sobre </a:t>
            </a:r>
            <a:r>
              <a:rPr lang="es-MX" sz="1400" dirty="0" smtClean="0">
                <a:solidFill>
                  <a:schemeClr val="tx1"/>
                </a:solidFill>
                <a:latin typeface="Arial" panose="020B0604020202020204" pitchFamily="34" charset="0"/>
                <a:cs typeface="Arial" panose="020B0604020202020204" pitchFamily="34" charset="0"/>
              </a:rPr>
              <a:t>cuánto se respetan en el país los derechos</a:t>
            </a:r>
            <a:r>
              <a:rPr lang="es-MX" sz="1400" b="0" dirty="0" smtClean="0">
                <a:solidFill>
                  <a:schemeClr val="tx1"/>
                </a:solidFill>
                <a:latin typeface="Arial" panose="020B0604020202020204" pitchFamily="34" charset="0"/>
                <a:cs typeface="Arial" panose="020B0604020202020204" pitchFamily="34" charset="0"/>
              </a:rPr>
              <a:t> de </a:t>
            </a:r>
            <a:r>
              <a:rPr lang="es-MX" sz="1400" dirty="0" smtClean="0">
                <a:solidFill>
                  <a:schemeClr val="tx1"/>
                </a:solidFill>
                <a:latin typeface="Arial" panose="020B0604020202020204" pitchFamily="34" charset="0"/>
                <a:cs typeface="Arial" panose="020B0604020202020204" pitchFamily="34" charset="0"/>
              </a:rPr>
              <a:t>distintos grupos sociales</a:t>
            </a:r>
            <a:r>
              <a:rPr lang="es-MX" sz="1400" b="0" dirty="0" smtClean="0">
                <a:solidFill>
                  <a:schemeClr val="tx1"/>
                </a:solidFill>
                <a:latin typeface="Arial" panose="020B0604020202020204" pitchFamily="34" charset="0"/>
                <a:cs typeface="Arial" panose="020B0604020202020204" pitchFamily="34" charset="0"/>
              </a:rPr>
              <a:t>, permite tener un acercamiento a la percepción que se tiene de las potenciales víctimas de sufrir discriminación, al no ser lo suficientemente considerados sus derechos.</a:t>
            </a:r>
            <a:endParaRPr lang="es-MX" sz="1600" b="0" baseline="30000" dirty="0">
              <a:solidFill>
                <a:schemeClr val="tx1"/>
              </a:solidFill>
              <a:latin typeface="Arial" panose="020B0604020202020204" pitchFamily="34" charset="0"/>
              <a:cs typeface="Arial" panose="020B0604020202020204" pitchFamily="34" charset="0"/>
            </a:endParaRPr>
          </a:p>
        </p:txBody>
      </p:sp>
      <p:sp>
        <p:nvSpPr>
          <p:cNvPr id="95" name="CuadroTexto 94"/>
          <p:cNvSpPr txBox="1"/>
          <p:nvPr/>
        </p:nvSpPr>
        <p:spPr>
          <a:xfrm>
            <a:off x="1330646" y="2027760"/>
            <a:ext cx="9387871" cy="575521"/>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buSzPct val="80000"/>
            </a:pPr>
            <a:r>
              <a:rPr lang="es-MX" sz="1600" dirty="0" smtClean="0">
                <a:solidFill>
                  <a:schemeClr val="tx1"/>
                </a:solidFill>
                <a:latin typeface="Arial" panose="020B0604020202020204" pitchFamily="34" charset="0"/>
                <a:cs typeface="Arial" panose="020B0604020202020204" pitchFamily="34" charset="0"/>
              </a:rPr>
              <a:t>Porcentaje </a:t>
            </a:r>
            <a:r>
              <a:rPr lang="es-MX" sz="1600" b="0" dirty="0" smtClean="0">
                <a:solidFill>
                  <a:schemeClr val="tx1"/>
                </a:solidFill>
                <a:latin typeface="Arial" panose="020B0604020202020204" pitchFamily="34" charset="0"/>
                <a:cs typeface="Arial" panose="020B0604020202020204" pitchFamily="34" charset="0"/>
              </a:rPr>
              <a:t>de población de 18 </a:t>
            </a:r>
            <a:r>
              <a:rPr lang="es-MX" sz="1600" b="0" dirty="0">
                <a:solidFill>
                  <a:schemeClr val="tx1"/>
                </a:solidFill>
                <a:latin typeface="Arial" panose="020B0604020202020204" pitchFamily="34" charset="0"/>
                <a:cs typeface="Arial" panose="020B0604020202020204" pitchFamily="34" charset="0"/>
              </a:rPr>
              <a:t>años y </a:t>
            </a:r>
            <a:r>
              <a:rPr lang="es-MX" sz="1600" b="0" dirty="0" smtClean="0">
                <a:solidFill>
                  <a:schemeClr val="tx1"/>
                </a:solidFill>
                <a:latin typeface="Arial" panose="020B0604020202020204" pitchFamily="34" charset="0"/>
                <a:cs typeface="Arial" panose="020B0604020202020204" pitchFamily="34" charset="0"/>
              </a:rPr>
              <a:t>más </a:t>
            </a:r>
            <a:r>
              <a:rPr lang="es-MX" sz="1600" dirty="0" smtClean="0">
                <a:solidFill>
                  <a:schemeClr val="tx1"/>
                </a:solidFill>
                <a:latin typeface="Arial" panose="020B0604020202020204" pitchFamily="34" charset="0"/>
                <a:cs typeface="Arial" panose="020B0604020202020204" pitchFamily="34" charset="0"/>
              </a:rPr>
              <a:t>que opina que en el país se respetan </a:t>
            </a:r>
            <a:r>
              <a:rPr lang="es-MX" i="1" u="sng" dirty="0" smtClean="0">
                <a:solidFill>
                  <a:schemeClr val="tx1"/>
                </a:solidFill>
                <a:latin typeface="Arial" panose="020B0604020202020204" pitchFamily="34" charset="0"/>
                <a:cs typeface="Arial" panose="020B0604020202020204" pitchFamily="34" charset="0"/>
              </a:rPr>
              <a:t>poco </a:t>
            </a:r>
            <a:r>
              <a:rPr lang="es-MX" u="sng" dirty="0" smtClean="0">
                <a:solidFill>
                  <a:schemeClr val="tx1"/>
                </a:solidFill>
                <a:latin typeface="Arial" panose="020B0604020202020204" pitchFamily="34" charset="0"/>
                <a:cs typeface="Arial" panose="020B0604020202020204" pitchFamily="34" charset="0"/>
              </a:rPr>
              <a:t>o </a:t>
            </a:r>
            <a:r>
              <a:rPr lang="es-MX" i="1" u="sng" dirty="0" smtClean="0">
                <a:solidFill>
                  <a:schemeClr val="tx1"/>
                </a:solidFill>
                <a:latin typeface="Arial" panose="020B0604020202020204" pitchFamily="34" charset="0"/>
                <a:cs typeface="Arial" panose="020B0604020202020204" pitchFamily="34" charset="0"/>
              </a:rPr>
              <a:t>nada</a:t>
            </a:r>
            <a:r>
              <a:rPr lang="es-MX" u="sng" dirty="0" smtClean="0">
                <a:solidFill>
                  <a:schemeClr val="tx1"/>
                </a:solidFill>
                <a:latin typeface="Arial" panose="020B0604020202020204" pitchFamily="34" charset="0"/>
                <a:cs typeface="Arial" panose="020B0604020202020204" pitchFamily="34" charset="0"/>
              </a:rPr>
              <a:t> </a:t>
            </a:r>
            <a:r>
              <a:rPr lang="es-MX" sz="1600" dirty="0" smtClean="0">
                <a:solidFill>
                  <a:schemeClr val="tx1"/>
                </a:solidFill>
                <a:latin typeface="Arial" panose="020B0604020202020204" pitchFamily="34" charset="0"/>
                <a:cs typeface="Arial" panose="020B0604020202020204" pitchFamily="34" charset="0"/>
              </a:rPr>
              <a:t>los derechos de distintos grupos de población</a:t>
            </a:r>
            <a:endParaRPr lang="es-MX" sz="1600" dirty="0" smtClean="0">
              <a:solidFill>
                <a:srgbClr val="FF0000"/>
              </a:solidFill>
              <a:latin typeface="Arial" panose="020B0604020202020204" pitchFamily="34" charset="0"/>
              <a:cs typeface="Arial" panose="020B0604020202020204" pitchFamily="34" charset="0"/>
            </a:endParaRPr>
          </a:p>
        </p:txBody>
      </p:sp>
      <p:sp>
        <p:nvSpPr>
          <p:cNvPr id="49" name="CuadroTexto 48"/>
          <p:cNvSpPr txBox="1"/>
          <p:nvPr/>
        </p:nvSpPr>
        <p:spPr>
          <a:xfrm>
            <a:off x="6295158" y="3103842"/>
            <a:ext cx="1026672" cy="34321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61</a:t>
            </a:r>
            <a:endParaRPr lang="es-MX" dirty="0"/>
          </a:p>
        </p:txBody>
      </p:sp>
      <p:sp>
        <p:nvSpPr>
          <p:cNvPr id="50" name="CuadroTexto 49"/>
          <p:cNvSpPr txBox="1"/>
          <p:nvPr/>
        </p:nvSpPr>
        <p:spPr>
          <a:xfrm>
            <a:off x="6150588" y="3797500"/>
            <a:ext cx="1297544" cy="38858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Personas gays o lesbianas</a:t>
            </a:r>
          </a:p>
        </p:txBody>
      </p:sp>
      <p:grpSp>
        <p:nvGrpSpPr>
          <p:cNvPr id="13" name="Grupo 12"/>
          <p:cNvGrpSpPr/>
          <p:nvPr/>
        </p:nvGrpSpPr>
        <p:grpSpPr>
          <a:xfrm>
            <a:off x="6193423" y="4762243"/>
            <a:ext cx="1202602" cy="1111982"/>
            <a:chOff x="8142308" y="2604388"/>
            <a:chExt cx="1607759" cy="1511842"/>
          </a:xfrm>
        </p:grpSpPr>
        <p:sp>
          <p:nvSpPr>
            <p:cNvPr id="72" name="CuadroTexto 71"/>
            <p:cNvSpPr txBox="1"/>
            <p:nvPr/>
          </p:nvSpPr>
          <p:spPr>
            <a:xfrm>
              <a:off x="8275940" y="2604388"/>
              <a:ext cx="1272127" cy="47193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61</a:t>
              </a:r>
              <a:endParaRPr lang="es-MX" dirty="0"/>
            </a:p>
          </p:txBody>
        </p:sp>
        <p:sp>
          <p:nvSpPr>
            <p:cNvPr id="73" name="CuadroTexto 72"/>
            <p:cNvSpPr txBox="1"/>
            <p:nvPr/>
          </p:nvSpPr>
          <p:spPr>
            <a:xfrm>
              <a:off x="8142308" y="3581904"/>
              <a:ext cx="1607759" cy="534326"/>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Personas con discapacidad</a:t>
              </a:r>
            </a:p>
          </p:txBody>
        </p:sp>
      </p:grpSp>
      <p:grpSp>
        <p:nvGrpSpPr>
          <p:cNvPr id="51" name="Grupo 50"/>
          <p:cNvGrpSpPr/>
          <p:nvPr/>
        </p:nvGrpSpPr>
        <p:grpSpPr>
          <a:xfrm>
            <a:off x="1512020" y="3952503"/>
            <a:ext cx="2374092" cy="570848"/>
            <a:chOff x="4248719" y="6010566"/>
            <a:chExt cx="2374092" cy="570848"/>
          </a:xfrm>
        </p:grpSpPr>
        <p:sp>
          <p:nvSpPr>
            <p:cNvPr id="52" name="Rectángulo 51"/>
            <p:cNvSpPr/>
            <p:nvPr/>
          </p:nvSpPr>
          <p:spPr>
            <a:xfrm>
              <a:off x="4248719" y="6358771"/>
              <a:ext cx="292807" cy="112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CuadroTexto 52"/>
            <p:cNvSpPr txBox="1"/>
            <p:nvPr/>
          </p:nvSpPr>
          <p:spPr>
            <a:xfrm>
              <a:off x="4589688" y="6304415"/>
              <a:ext cx="2033123" cy="276999"/>
            </a:xfrm>
            <a:prstGeom prst="rect">
              <a:avLst/>
            </a:prstGeom>
            <a:noFill/>
          </p:spPr>
          <p:txBody>
            <a:bodyPr wrap="square" rtlCol="0">
              <a:spAutoFit/>
            </a:bodyPr>
            <a:lstStyle/>
            <a:p>
              <a:r>
                <a:rPr lang="es-MX" sz="1200" dirty="0" smtClean="0">
                  <a:latin typeface="Arial" panose="020B0604020202020204" pitchFamily="34" charset="0"/>
                  <a:cs typeface="Arial" panose="020B0604020202020204" pitchFamily="34" charset="0"/>
                </a:rPr>
                <a:t>Mucho o algo *</a:t>
              </a:r>
              <a:endParaRPr lang="es-ES" sz="1200" dirty="0">
                <a:latin typeface="Arial" panose="020B0604020202020204" pitchFamily="34" charset="0"/>
                <a:cs typeface="Arial" panose="020B0604020202020204" pitchFamily="34" charset="0"/>
              </a:endParaRPr>
            </a:p>
          </p:txBody>
        </p:sp>
        <p:sp>
          <p:nvSpPr>
            <p:cNvPr id="54" name="Rectángulo 53"/>
            <p:cNvSpPr/>
            <p:nvPr/>
          </p:nvSpPr>
          <p:spPr>
            <a:xfrm>
              <a:off x="4248719" y="6109921"/>
              <a:ext cx="292807" cy="112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CuadroTexto 54"/>
            <p:cNvSpPr txBox="1"/>
            <p:nvPr/>
          </p:nvSpPr>
          <p:spPr>
            <a:xfrm>
              <a:off x="4589688" y="6010566"/>
              <a:ext cx="2033123" cy="276999"/>
            </a:xfrm>
            <a:prstGeom prst="rect">
              <a:avLst/>
            </a:prstGeom>
            <a:noFill/>
          </p:spPr>
          <p:txBody>
            <a:bodyPr wrap="square" rtlCol="0">
              <a:spAutoFit/>
            </a:bodyPr>
            <a:lstStyle/>
            <a:p>
              <a:r>
                <a:rPr lang="es-MX" sz="1200" dirty="0" smtClean="0">
                  <a:latin typeface="Arial" panose="020B0604020202020204" pitchFamily="34" charset="0"/>
                  <a:cs typeface="Arial" panose="020B0604020202020204" pitchFamily="34" charset="0"/>
                </a:rPr>
                <a:t>Poco o nada</a:t>
              </a:r>
              <a:endParaRPr lang="es-E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24740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Marcador de contenido 5"/>
          <p:cNvGraphicFramePr>
            <a:graphicFrameLocks/>
          </p:cNvGraphicFramePr>
          <p:nvPr>
            <p:extLst>
              <p:ext uri="{D42A27DB-BD31-4B8C-83A1-F6EECF244321}">
                <p14:modId xmlns:p14="http://schemas.microsoft.com/office/powerpoint/2010/main" val="3637521401"/>
              </p:ext>
            </p:extLst>
          </p:nvPr>
        </p:nvGraphicFramePr>
        <p:xfrm>
          <a:off x="8190056" y="2150691"/>
          <a:ext cx="1403393" cy="1220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Marcador de contenido 5"/>
          <p:cNvGraphicFramePr>
            <a:graphicFrameLocks/>
          </p:cNvGraphicFramePr>
          <p:nvPr>
            <p:extLst>
              <p:ext uri="{D42A27DB-BD31-4B8C-83A1-F6EECF244321}">
                <p14:modId xmlns:p14="http://schemas.microsoft.com/office/powerpoint/2010/main" val="1746572006"/>
              </p:ext>
            </p:extLst>
          </p:nvPr>
        </p:nvGraphicFramePr>
        <p:xfrm>
          <a:off x="5981902" y="2161791"/>
          <a:ext cx="1403393" cy="1220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Marcador de contenido 5"/>
          <p:cNvGraphicFramePr>
            <a:graphicFrameLocks/>
          </p:cNvGraphicFramePr>
          <p:nvPr>
            <p:extLst>
              <p:ext uri="{D42A27DB-BD31-4B8C-83A1-F6EECF244321}">
                <p14:modId xmlns:p14="http://schemas.microsoft.com/office/powerpoint/2010/main" val="332088137"/>
              </p:ext>
            </p:extLst>
          </p:nvPr>
        </p:nvGraphicFramePr>
        <p:xfrm>
          <a:off x="3782426" y="2138980"/>
          <a:ext cx="1403393" cy="1220615"/>
        </p:xfrm>
        <a:graphic>
          <a:graphicData uri="http://schemas.openxmlformats.org/drawingml/2006/chart">
            <c:chart xmlns:c="http://schemas.openxmlformats.org/drawingml/2006/chart" xmlns:r="http://schemas.openxmlformats.org/officeDocument/2006/relationships" r:id="rId5"/>
          </a:graphicData>
        </a:graphic>
      </p:graphicFrame>
      <p:sp>
        <p:nvSpPr>
          <p:cNvPr id="68" name="CuadroTexto 67"/>
          <p:cNvSpPr txBox="1"/>
          <p:nvPr/>
        </p:nvSpPr>
        <p:spPr>
          <a:xfrm>
            <a:off x="8253199" y="2590709"/>
            <a:ext cx="1272127" cy="35124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59</a:t>
            </a:r>
            <a:endParaRPr lang="es-MX" dirty="0"/>
          </a:p>
        </p:txBody>
      </p:sp>
      <p:sp>
        <p:nvSpPr>
          <p:cNvPr id="69" name="CuadroTexto 68"/>
          <p:cNvSpPr txBox="1"/>
          <p:nvPr/>
        </p:nvSpPr>
        <p:spPr>
          <a:xfrm>
            <a:off x="7985844" y="3320710"/>
            <a:ext cx="1806836" cy="59526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Personas mayores</a:t>
            </a:r>
          </a:p>
        </p:txBody>
      </p:sp>
      <p:graphicFrame>
        <p:nvGraphicFramePr>
          <p:cNvPr id="51" name="Marcador de contenido 5"/>
          <p:cNvGraphicFramePr>
            <a:graphicFrameLocks/>
          </p:cNvGraphicFramePr>
          <p:nvPr>
            <p:extLst>
              <p:ext uri="{D42A27DB-BD31-4B8C-83A1-F6EECF244321}">
                <p14:modId xmlns:p14="http://schemas.microsoft.com/office/powerpoint/2010/main" val="4289748725"/>
              </p:ext>
            </p:extLst>
          </p:nvPr>
        </p:nvGraphicFramePr>
        <p:xfrm>
          <a:off x="8156591" y="4203542"/>
          <a:ext cx="1403393" cy="12206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0" name="Marcador de contenido 5"/>
          <p:cNvGraphicFramePr>
            <a:graphicFrameLocks/>
          </p:cNvGraphicFramePr>
          <p:nvPr>
            <p:extLst>
              <p:ext uri="{D42A27DB-BD31-4B8C-83A1-F6EECF244321}">
                <p14:modId xmlns:p14="http://schemas.microsoft.com/office/powerpoint/2010/main" val="2024972490"/>
              </p:ext>
            </p:extLst>
          </p:nvPr>
        </p:nvGraphicFramePr>
        <p:xfrm>
          <a:off x="6002441" y="4203542"/>
          <a:ext cx="1403393" cy="12206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9" name="Marcador de contenido 5"/>
          <p:cNvGraphicFramePr>
            <a:graphicFrameLocks/>
          </p:cNvGraphicFramePr>
          <p:nvPr>
            <p:extLst>
              <p:ext uri="{D42A27DB-BD31-4B8C-83A1-F6EECF244321}">
                <p14:modId xmlns:p14="http://schemas.microsoft.com/office/powerpoint/2010/main" val="106844950"/>
              </p:ext>
            </p:extLst>
          </p:nvPr>
        </p:nvGraphicFramePr>
        <p:xfrm>
          <a:off x="3784859" y="4223149"/>
          <a:ext cx="1403393" cy="1220615"/>
        </p:xfrm>
        <a:graphic>
          <a:graphicData uri="http://schemas.openxmlformats.org/drawingml/2006/chart">
            <c:chart xmlns:c="http://schemas.openxmlformats.org/drawingml/2006/chart" xmlns:r="http://schemas.openxmlformats.org/officeDocument/2006/relationships" r:id="rId8"/>
          </a:graphicData>
        </a:graphic>
      </p:graphicFrame>
      <p:sp>
        <p:nvSpPr>
          <p:cNvPr id="88" name="CuadroTexto 87"/>
          <p:cNvSpPr txBox="1"/>
          <p:nvPr/>
        </p:nvSpPr>
        <p:spPr>
          <a:xfrm>
            <a:off x="8278882" y="4629697"/>
            <a:ext cx="1151876" cy="34711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47</a:t>
            </a:r>
            <a:endParaRPr lang="es-MX" dirty="0"/>
          </a:p>
        </p:txBody>
      </p:sp>
      <p:sp>
        <p:nvSpPr>
          <p:cNvPr id="89" name="CuadroTexto 88"/>
          <p:cNvSpPr txBox="1"/>
          <p:nvPr/>
        </p:nvSpPr>
        <p:spPr>
          <a:xfrm>
            <a:off x="8157882" y="5348674"/>
            <a:ext cx="1455781" cy="39300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Niñas y niños</a:t>
            </a:r>
          </a:p>
        </p:txBody>
      </p:sp>
      <p:sp>
        <p:nvSpPr>
          <p:cNvPr id="16" name="Título 1"/>
          <p:cNvSpPr>
            <a:spLocks noGrp="1"/>
          </p:cNvSpPr>
          <p:nvPr>
            <p:ph type="title"/>
          </p:nvPr>
        </p:nvSpPr>
        <p:spPr/>
        <p:txBody>
          <a:bodyPr/>
          <a:lstStyle/>
          <a:p>
            <a:r>
              <a:rPr lang="es-MX" dirty="0" smtClean="0"/>
              <a:t>Percepción sobre respeto a los derechos</a:t>
            </a:r>
            <a:endParaRPr lang="es-MX" dirty="0"/>
          </a:p>
        </p:txBody>
      </p:sp>
      <p:sp>
        <p:nvSpPr>
          <p:cNvPr id="3" name="Marcador de texto 2"/>
          <p:cNvSpPr>
            <a:spLocks noGrp="1"/>
          </p:cNvSpPr>
          <p:nvPr>
            <p:ph type="body" sz="quarter" idx="10"/>
          </p:nvPr>
        </p:nvSpPr>
        <p:spPr>
          <a:xfrm>
            <a:off x="720000" y="5757729"/>
            <a:ext cx="7175435" cy="702721"/>
          </a:xfrm>
        </p:spPr>
        <p:txBody>
          <a:bodyPr/>
          <a:lstStyle/>
          <a:p>
            <a:r>
              <a:rPr lang="es-MX" dirty="0"/>
              <a:t>* </a:t>
            </a:r>
            <a:r>
              <a:rPr lang="es-MX" dirty="0" smtClean="0"/>
              <a:t>Incluye </a:t>
            </a:r>
            <a:r>
              <a:rPr lang="es-MX" dirty="0"/>
              <a:t>los casos declarados como “no sabe</a:t>
            </a:r>
            <a:r>
              <a:rPr lang="es-MX" dirty="0" smtClean="0"/>
              <a:t>”, que en todos los casos es menor al 2%.</a:t>
            </a:r>
            <a:endParaRPr lang="es-MX" dirty="0"/>
          </a:p>
          <a:p>
            <a:r>
              <a:rPr lang="es-MX" dirty="0" smtClean="0"/>
              <a:t>Fuente: INEGI. Encuesta Nacional sobre Discriminación 2017.</a:t>
            </a:r>
            <a:endParaRPr lang="es-MX" dirty="0"/>
          </a:p>
        </p:txBody>
      </p:sp>
      <p:sp>
        <p:nvSpPr>
          <p:cNvPr id="40" name="CuadroTexto 39"/>
          <p:cNvSpPr txBox="1"/>
          <p:nvPr/>
        </p:nvSpPr>
        <p:spPr>
          <a:xfrm>
            <a:off x="3850493" y="4655418"/>
            <a:ext cx="1272127" cy="34711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53</a:t>
            </a:r>
            <a:endParaRPr lang="es-MX" dirty="0"/>
          </a:p>
        </p:txBody>
      </p:sp>
      <p:sp>
        <p:nvSpPr>
          <p:cNvPr id="41" name="CuadroTexto 40"/>
          <p:cNvSpPr txBox="1"/>
          <p:nvPr/>
        </p:nvSpPr>
        <p:spPr>
          <a:xfrm>
            <a:off x="3716861" y="5374395"/>
            <a:ext cx="1607759" cy="39300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a:solidFill>
                  <a:schemeClr val="tx1"/>
                </a:solidFill>
                <a:latin typeface="Arial" panose="020B0604020202020204" pitchFamily="34" charset="0"/>
                <a:cs typeface="Arial" panose="020B0604020202020204" pitchFamily="34" charset="0"/>
              </a:rPr>
              <a:t>Personas afrodescendientes</a:t>
            </a:r>
            <a:endParaRPr lang="es-MX" sz="1200" b="1" dirty="0" smtClean="0">
              <a:solidFill>
                <a:schemeClr val="tx1"/>
              </a:solidFill>
              <a:latin typeface="Arial" panose="020B0604020202020204" pitchFamily="34" charset="0"/>
              <a:cs typeface="Arial" panose="020B0604020202020204" pitchFamily="34" charset="0"/>
            </a:endParaRPr>
          </a:p>
        </p:txBody>
      </p:sp>
      <p:sp>
        <p:nvSpPr>
          <p:cNvPr id="64" name="CuadroTexto 63"/>
          <p:cNvSpPr txBox="1"/>
          <p:nvPr/>
        </p:nvSpPr>
        <p:spPr>
          <a:xfrm>
            <a:off x="3999219" y="2578414"/>
            <a:ext cx="976168" cy="34711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61</a:t>
            </a:r>
            <a:endParaRPr lang="es-MX" dirty="0"/>
          </a:p>
        </p:txBody>
      </p:sp>
      <p:sp>
        <p:nvSpPr>
          <p:cNvPr id="65" name="CuadroTexto 64"/>
          <p:cNvSpPr txBox="1"/>
          <p:nvPr/>
        </p:nvSpPr>
        <p:spPr>
          <a:xfrm>
            <a:off x="3713303" y="3297391"/>
            <a:ext cx="1548000" cy="39300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Personas con discapacidad</a:t>
            </a:r>
          </a:p>
        </p:txBody>
      </p:sp>
      <p:sp>
        <p:nvSpPr>
          <p:cNvPr id="82" name="CuadroTexto 81"/>
          <p:cNvSpPr txBox="1"/>
          <p:nvPr/>
        </p:nvSpPr>
        <p:spPr>
          <a:xfrm>
            <a:off x="6071377" y="4633374"/>
            <a:ext cx="1272127" cy="34711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51</a:t>
            </a:r>
            <a:endParaRPr lang="es-MX" dirty="0"/>
          </a:p>
        </p:txBody>
      </p:sp>
      <p:sp>
        <p:nvSpPr>
          <p:cNvPr id="83" name="CuadroTexto 82"/>
          <p:cNvSpPr txBox="1"/>
          <p:nvPr/>
        </p:nvSpPr>
        <p:spPr>
          <a:xfrm>
            <a:off x="5937745" y="5352351"/>
            <a:ext cx="1607759" cy="39300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a:solidFill>
                  <a:schemeClr val="tx1"/>
                </a:solidFill>
                <a:latin typeface="Arial" panose="020B0604020202020204" pitchFamily="34" charset="0"/>
                <a:cs typeface="Arial" panose="020B0604020202020204" pitchFamily="34" charset="0"/>
              </a:rPr>
              <a:t>Mujeres</a:t>
            </a:r>
          </a:p>
        </p:txBody>
      </p:sp>
      <p:sp>
        <p:nvSpPr>
          <p:cNvPr id="95" name="CuadroTexto 94"/>
          <p:cNvSpPr txBox="1"/>
          <p:nvPr/>
        </p:nvSpPr>
        <p:spPr>
          <a:xfrm>
            <a:off x="1424289" y="1284769"/>
            <a:ext cx="9387871" cy="575521"/>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buSzPct val="80000"/>
            </a:pPr>
            <a:r>
              <a:rPr lang="es-MX" sz="1600" dirty="0" smtClean="0">
                <a:solidFill>
                  <a:schemeClr val="tx1"/>
                </a:solidFill>
                <a:latin typeface="Arial" panose="020B0604020202020204" pitchFamily="34" charset="0"/>
                <a:cs typeface="Arial" panose="020B0604020202020204" pitchFamily="34" charset="0"/>
              </a:rPr>
              <a:t>Porcentaje </a:t>
            </a:r>
            <a:r>
              <a:rPr lang="es-MX" sz="1600" b="0" dirty="0" smtClean="0">
                <a:solidFill>
                  <a:schemeClr val="tx1"/>
                </a:solidFill>
                <a:latin typeface="Arial" panose="020B0604020202020204" pitchFamily="34" charset="0"/>
                <a:cs typeface="Arial" panose="020B0604020202020204" pitchFamily="34" charset="0"/>
              </a:rPr>
              <a:t>de población de 18 </a:t>
            </a:r>
            <a:r>
              <a:rPr lang="es-MX" sz="1600" b="0" dirty="0">
                <a:solidFill>
                  <a:schemeClr val="tx1"/>
                </a:solidFill>
                <a:latin typeface="Arial" panose="020B0604020202020204" pitchFamily="34" charset="0"/>
                <a:cs typeface="Arial" panose="020B0604020202020204" pitchFamily="34" charset="0"/>
              </a:rPr>
              <a:t>años y </a:t>
            </a:r>
            <a:r>
              <a:rPr lang="es-MX" sz="1600" b="0" dirty="0" smtClean="0">
                <a:solidFill>
                  <a:schemeClr val="tx1"/>
                </a:solidFill>
                <a:latin typeface="Arial" panose="020B0604020202020204" pitchFamily="34" charset="0"/>
                <a:cs typeface="Arial" panose="020B0604020202020204" pitchFamily="34" charset="0"/>
              </a:rPr>
              <a:t>más </a:t>
            </a:r>
            <a:r>
              <a:rPr lang="es-MX" sz="1600" dirty="0" smtClean="0">
                <a:solidFill>
                  <a:schemeClr val="tx1"/>
                </a:solidFill>
                <a:latin typeface="Arial" panose="020B0604020202020204" pitchFamily="34" charset="0"/>
                <a:cs typeface="Arial" panose="020B0604020202020204" pitchFamily="34" charset="0"/>
              </a:rPr>
              <a:t>que opina que en el país se respetan </a:t>
            </a:r>
            <a:r>
              <a:rPr lang="es-MX" i="1" u="sng" dirty="0" smtClean="0">
                <a:solidFill>
                  <a:schemeClr val="tx1"/>
                </a:solidFill>
                <a:latin typeface="Arial" panose="020B0604020202020204" pitchFamily="34" charset="0"/>
                <a:cs typeface="Arial" panose="020B0604020202020204" pitchFamily="34" charset="0"/>
              </a:rPr>
              <a:t>poco </a:t>
            </a:r>
            <a:r>
              <a:rPr lang="es-MX" u="sng" dirty="0" smtClean="0">
                <a:solidFill>
                  <a:schemeClr val="tx1"/>
                </a:solidFill>
                <a:latin typeface="Arial" panose="020B0604020202020204" pitchFamily="34" charset="0"/>
                <a:cs typeface="Arial" panose="020B0604020202020204" pitchFamily="34" charset="0"/>
              </a:rPr>
              <a:t>o </a:t>
            </a:r>
            <a:r>
              <a:rPr lang="es-MX" i="1" u="sng" dirty="0" smtClean="0">
                <a:solidFill>
                  <a:schemeClr val="tx1"/>
                </a:solidFill>
                <a:latin typeface="Arial" panose="020B0604020202020204" pitchFamily="34" charset="0"/>
                <a:cs typeface="Arial" panose="020B0604020202020204" pitchFamily="34" charset="0"/>
              </a:rPr>
              <a:t>nada</a:t>
            </a:r>
            <a:r>
              <a:rPr lang="es-MX" u="sng" dirty="0" smtClean="0">
                <a:solidFill>
                  <a:schemeClr val="tx1"/>
                </a:solidFill>
                <a:latin typeface="Arial" panose="020B0604020202020204" pitchFamily="34" charset="0"/>
                <a:cs typeface="Arial" panose="020B0604020202020204" pitchFamily="34" charset="0"/>
              </a:rPr>
              <a:t> </a:t>
            </a:r>
            <a:r>
              <a:rPr lang="es-MX" sz="1600" dirty="0" smtClean="0">
                <a:solidFill>
                  <a:schemeClr val="tx1"/>
                </a:solidFill>
                <a:latin typeface="Arial" panose="020B0604020202020204" pitchFamily="34" charset="0"/>
                <a:cs typeface="Arial" panose="020B0604020202020204" pitchFamily="34" charset="0"/>
              </a:rPr>
              <a:t>los derechos de distintos grupos de población</a:t>
            </a:r>
            <a:endParaRPr lang="es-MX" sz="1600" dirty="0" smtClean="0">
              <a:solidFill>
                <a:srgbClr val="FF0000"/>
              </a:solidFill>
              <a:latin typeface="Arial" panose="020B0604020202020204" pitchFamily="34" charset="0"/>
              <a:cs typeface="Arial" panose="020B0604020202020204" pitchFamily="34" charset="0"/>
            </a:endParaRPr>
          </a:p>
        </p:txBody>
      </p:sp>
      <p:sp>
        <p:nvSpPr>
          <p:cNvPr id="77" name="CuadroTexto 76"/>
          <p:cNvSpPr txBox="1"/>
          <p:nvPr/>
        </p:nvSpPr>
        <p:spPr>
          <a:xfrm>
            <a:off x="5993591" y="3323835"/>
            <a:ext cx="1368000" cy="393004"/>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200" b="1" dirty="0" smtClean="0">
                <a:solidFill>
                  <a:schemeClr val="tx1"/>
                </a:solidFill>
                <a:latin typeface="Arial" panose="020B0604020202020204" pitchFamily="34" charset="0"/>
                <a:cs typeface="Arial" panose="020B0604020202020204" pitchFamily="34" charset="0"/>
              </a:rPr>
              <a:t>Personas gays o lesbianas</a:t>
            </a:r>
          </a:p>
        </p:txBody>
      </p:sp>
      <p:cxnSp>
        <p:nvCxnSpPr>
          <p:cNvPr id="43" name="Conector recto 42"/>
          <p:cNvCxnSpPr/>
          <p:nvPr/>
        </p:nvCxnSpPr>
        <p:spPr>
          <a:xfrm flipH="1">
            <a:off x="3872268" y="4039803"/>
            <a:ext cx="5548145" cy="0"/>
          </a:xfrm>
          <a:prstGeom prst="line">
            <a:avLst/>
          </a:prstGeom>
          <a:ln w="317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7" name="Grupo 36"/>
          <p:cNvGrpSpPr/>
          <p:nvPr/>
        </p:nvGrpSpPr>
        <p:grpSpPr>
          <a:xfrm>
            <a:off x="1322952" y="3754379"/>
            <a:ext cx="2374092" cy="570848"/>
            <a:chOff x="4248719" y="6010566"/>
            <a:chExt cx="2374092" cy="570848"/>
          </a:xfrm>
        </p:grpSpPr>
        <p:sp>
          <p:nvSpPr>
            <p:cNvPr id="38" name="Rectángulo 37"/>
            <p:cNvSpPr/>
            <p:nvPr/>
          </p:nvSpPr>
          <p:spPr>
            <a:xfrm>
              <a:off x="4248719" y="6358771"/>
              <a:ext cx="292807" cy="112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CuadroTexto 41"/>
            <p:cNvSpPr txBox="1"/>
            <p:nvPr/>
          </p:nvSpPr>
          <p:spPr>
            <a:xfrm>
              <a:off x="4589688" y="6304415"/>
              <a:ext cx="2033123" cy="276999"/>
            </a:xfrm>
            <a:prstGeom prst="rect">
              <a:avLst/>
            </a:prstGeom>
            <a:noFill/>
          </p:spPr>
          <p:txBody>
            <a:bodyPr wrap="square" rtlCol="0">
              <a:spAutoFit/>
            </a:bodyPr>
            <a:lstStyle/>
            <a:p>
              <a:r>
                <a:rPr lang="es-MX" sz="1200" dirty="0" smtClean="0">
                  <a:latin typeface="Arial" panose="020B0604020202020204" pitchFamily="34" charset="0"/>
                  <a:cs typeface="Arial" panose="020B0604020202020204" pitchFamily="34" charset="0"/>
                </a:rPr>
                <a:t>Mucho o algo *</a:t>
              </a:r>
              <a:endParaRPr lang="es-ES" sz="1200" dirty="0">
                <a:latin typeface="Arial" panose="020B0604020202020204" pitchFamily="34" charset="0"/>
                <a:cs typeface="Arial" panose="020B0604020202020204" pitchFamily="34" charset="0"/>
              </a:endParaRPr>
            </a:p>
          </p:txBody>
        </p:sp>
        <p:sp>
          <p:nvSpPr>
            <p:cNvPr id="44" name="Rectángulo 43"/>
            <p:cNvSpPr/>
            <p:nvPr/>
          </p:nvSpPr>
          <p:spPr>
            <a:xfrm>
              <a:off x="4248719" y="6109921"/>
              <a:ext cx="292807" cy="112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CuadroTexto 44"/>
            <p:cNvSpPr txBox="1"/>
            <p:nvPr/>
          </p:nvSpPr>
          <p:spPr>
            <a:xfrm>
              <a:off x="4589688" y="6010566"/>
              <a:ext cx="2033123" cy="276999"/>
            </a:xfrm>
            <a:prstGeom prst="rect">
              <a:avLst/>
            </a:prstGeom>
            <a:noFill/>
          </p:spPr>
          <p:txBody>
            <a:bodyPr wrap="square" rtlCol="0">
              <a:spAutoFit/>
            </a:bodyPr>
            <a:lstStyle/>
            <a:p>
              <a:r>
                <a:rPr lang="es-MX" sz="1200" dirty="0" smtClean="0">
                  <a:latin typeface="Arial" panose="020B0604020202020204" pitchFamily="34" charset="0"/>
                  <a:cs typeface="Arial" panose="020B0604020202020204" pitchFamily="34" charset="0"/>
                </a:rPr>
                <a:t>Poco o nada</a:t>
              </a:r>
              <a:endParaRPr lang="es-ES" sz="1200" dirty="0">
                <a:latin typeface="Arial" panose="020B0604020202020204" pitchFamily="34" charset="0"/>
                <a:cs typeface="Arial" panose="020B0604020202020204" pitchFamily="34" charset="0"/>
              </a:endParaRPr>
            </a:p>
          </p:txBody>
        </p:sp>
      </p:grpSp>
      <p:sp>
        <p:nvSpPr>
          <p:cNvPr id="90" name="CuadroTexto 89"/>
          <p:cNvSpPr txBox="1"/>
          <p:nvPr/>
        </p:nvSpPr>
        <p:spPr>
          <a:xfrm>
            <a:off x="6246261" y="2604857"/>
            <a:ext cx="862660" cy="34711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b="1">
                <a:solidFill>
                  <a:schemeClr val="tx1"/>
                </a:solidFill>
                <a:latin typeface="Arial" panose="020B0604020202020204" pitchFamily="34" charset="0"/>
                <a:cs typeface="Arial" panose="020B0604020202020204" pitchFamily="34" charset="0"/>
              </a:defRPr>
            </a:lvl2pPr>
          </a:lstStyle>
          <a:p>
            <a:pPr lvl="1"/>
            <a:r>
              <a:rPr lang="es-MX" dirty="0" smtClean="0"/>
              <a:t>61</a:t>
            </a:r>
            <a:endParaRPr lang="es-MX" dirty="0"/>
          </a:p>
        </p:txBody>
      </p:sp>
    </p:spTree>
    <p:extLst>
      <p:ext uri="{BB962C8B-B14F-4D97-AF65-F5344CB8AC3E}">
        <p14:creationId xmlns:p14="http://schemas.microsoft.com/office/powerpoint/2010/main" val="1464782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entágono 73"/>
          <p:cNvSpPr/>
          <p:nvPr/>
        </p:nvSpPr>
        <p:spPr>
          <a:xfrm>
            <a:off x="10849250" y="2973498"/>
            <a:ext cx="799799" cy="35063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75" name="Pentágono 74"/>
          <p:cNvSpPr/>
          <p:nvPr/>
        </p:nvSpPr>
        <p:spPr>
          <a:xfrm>
            <a:off x="10832569" y="3456613"/>
            <a:ext cx="799799" cy="31145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76" name="Pentágono 75"/>
          <p:cNvSpPr/>
          <p:nvPr/>
        </p:nvSpPr>
        <p:spPr>
          <a:xfrm>
            <a:off x="10849249" y="3950408"/>
            <a:ext cx="799799" cy="31145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77" name="Pentágono 76"/>
          <p:cNvSpPr/>
          <p:nvPr/>
        </p:nvSpPr>
        <p:spPr>
          <a:xfrm>
            <a:off x="10832569" y="4394344"/>
            <a:ext cx="799799" cy="31145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78" name="Pentágono 77"/>
          <p:cNvSpPr/>
          <p:nvPr/>
        </p:nvSpPr>
        <p:spPr>
          <a:xfrm>
            <a:off x="10832569" y="4829653"/>
            <a:ext cx="799799" cy="31145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73" name="Pentágono 72"/>
          <p:cNvSpPr/>
          <p:nvPr/>
        </p:nvSpPr>
        <p:spPr>
          <a:xfrm>
            <a:off x="10856244" y="2555539"/>
            <a:ext cx="799799" cy="31145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7" name="Título 1"/>
          <p:cNvSpPr>
            <a:spLocks noGrp="1"/>
          </p:cNvSpPr>
          <p:nvPr>
            <p:ph type="title"/>
          </p:nvPr>
        </p:nvSpPr>
        <p:spPr>
          <a:xfrm>
            <a:off x="876605" y="333375"/>
            <a:ext cx="10907408" cy="755650"/>
          </a:xfrm>
        </p:spPr>
        <p:txBody>
          <a:bodyPr/>
          <a:lstStyle/>
          <a:p>
            <a:r>
              <a:rPr lang="es-MX" dirty="0" smtClean="0"/>
              <a:t>Apertura a la diversidad</a:t>
            </a:r>
            <a:endParaRPr lang="es-MX" dirty="0"/>
          </a:p>
        </p:txBody>
      </p:sp>
      <p:sp>
        <p:nvSpPr>
          <p:cNvPr id="8" name="Marcador de texto 7"/>
          <p:cNvSpPr>
            <a:spLocks noGrp="1"/>
          </p:cNvSpPr>
          <p:nvPr>
            <p:ph type="body" sz="quarter" idx="10"/>
          </p:nvPr>
        </p:nvSpPr>
        <p:spPr>
          <a:xfrm>
            <a:off x="391358" y="5727707"/>
            <a:ext cx="8150437" cy="672657"/>
          </a:xfrm>
        </p:spPr>
        <p:txBody>
          <a:bodyPr/>
          <a:lstStyle/>
          <a:p>
            <a:pPr marL="93663" indent="-93663"/>
            <a:r>
              <a:rPr lang="es-MX" baseline="30000" dirty="0" smtClean="0"/>
              <a:t>1 </a:t>
            </a:r>
            <a:r>
              <a:rPr lang="es-MX" dirty="0" smtClean="0"/>
              <a:t>Manual contra la discriminación. Comisión Europea. Dirección General de Empleo, Asuntos Sociales e Igualdad de Oportunidades. Unión Europea, 2005.</a:t>
            </a:r>
          </a:p>
          <a:p>
            <a:pPr marL="93663" indent="-93663"/>
            <a:r>
              <a:rPr lang="es-MX" baseline="30000" dirty="0" smtClean="0"/>
              <a:t>*</a:t>
            </a:r>
            <a:r>
              <a:rPr lang="es-MX" dirty="0" smtClean="0"/>
              <a:t> </a:t>
            </a:r>
            <a:r>
              <a:rPr lang="es-MX" dirty="0"/>
              <a:t>Nivel de precisión de las estimaciones: </a:t>
            </a:r>
            <a:r>
              <a:rPr lang="es-MX" b="1" dirty="0"/>
              <a:t>Moderada</a:t>
            </a:r>
            <a:r>
              <a:rPr lang="es-MX" dirty="0"/>
              <a:t>, CV en el rango de [15%, 30</a:t>
            </a:r>
            <a:r>
              <a:rPr lang="es-MX" dirty="0" smtClean="0"/>
              <a:t>%).</a:t>
            </a:r>
          </a:p>
          <a:p>
            <a:pPr marL="93663" indent="-93663"/>
            <a:r>
              <a:rPr lang="es-MX" baseline="30000" dirty="0" smtClean="0"/>
              <a:t>**</a:t>
            </a:r>
            <a:r>
              <a:rPr lang="es-MX" dirty="0" smtClean="0"/>
              <a:t> El </a:t>
            </a:r>
            <a:r>
              <a:rPr lang="es-MX" dirty="0"/>
              <a:t>término trans describe diferentes variantes de </a:t>
            </a:r>
            <a:r>
              <a:rPr lang="es-MX" dirty="0" smtClean="0"/>
              <a:t>la </a:t>
            </a:r>
            <a:r>
              <a:rPr lang="es-MX" dirty="0"/>
              <a:t>identidad y expresión de género, cuyo denominador común es que el sexo asignado al nacer no concuerda con la identidad o expresión de género de la persona. Glosario de la diversidad </a:t>
            </a:r>
            <a:r>
              <a:rPr lang="es-MX" dirty="0" smtClean="0"/>
              <a:t>sexual. CONAPRED.</a:t>
            </a:r>
          </a:p>
          <a:p>
            <a:r>
              <a:rPr lang="es-MX" dirty="0" smtClean="0"/>
              <a:t>Fuente</a:t>
            </a:r>
            <a:r>
              <a:rPr lang="es-MX" dirty="0"/>
              <a:t>: INEGI. Encuesta Nacional sobre Discriminación 2017</a:t>
            </a:r>
            <a:r>
              <a:rPr lang="es-MX" dirty="0" smtClean="0"/>
              <a:t>.</a:t>
            </a:r>
            <a:endParaRPr lang="es-MX" dirty="0"/>
          </a:p>
        </p:txBody>
      </p:sp>
      <p:sp>
        <p:nvSpPr>
          <p:cNvPr id="2" name="Marcador de contenido 1"/>
          <p:cNvSpPr>
            <a:spLocks noGrp="1"/>
          </p:cNvSpPr>
          <p:nvPr>
            <p:ph idx="4294967295"/>
          </p:nvPr>
        </p:nvSpPr>
        <p:spPr>
          <a:xfrm>
            <a:off x="692462" y="1863411"/>
            <a:ext cx="7143374" cy="730314"/>
          </a:xfrm>
        </p:spPr>
        <p:txBody>
          <a:bodyPr/>
          <a:lstStyle/>
          <a:p>
            <a:pPr algn="ctr"/>
            <a:r>
              <a:rPr lang="es-MX" b="1" dirty="0" smtClean="0"/>
              <a:t>Porcentaje </a:t>
            </a:r>
            <a:r>
              <a:rPr lang="es-MX" dirty="0" smtClean="0"/>
              <a:t>de la población de 18 </a:t>
            </a:r>
            <a:r>
              <a:rPr lang="es-MX" dirty="0"/>
              <a:t>años y </a:t>
            </a:r>
            <a:r>
              <a:rPr lang="es-MX" dirty="0" smtClean="0"/>
              <a:t>más </a:t>
            </a:r>
            <a:r>
              <a:rPr lang="es-MX" b="1" dirty="0" smtClean="0"/>
              <a:t>que NO le rentaría un cuarto de su vivienda a una persona...</a:t>
            </a:r>
            <a:endParaRPr lang="es-MX" b="1" dirty="0"/>
          </a:p>
        </p:txBody>
      </p:sp>
      <p:sp>
        <p:nvSpPr>
          <p:cNvPr id="124" name="20 CuadroTexto"/>
          <p:cNvSpPr txBox="1"/>
          <p:nvPr/>
        </p:nvSpPr>
        <p:spPr>
          <a:xfrm>
            <a:off x="4591656" y="2572267"/>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Nacida en el extranjero</a:t>
            </a:r>
            <a:endParaRPr lang="es-MX" b="1" dirty="0">
              <a:solidFill>
                <a:schemeClr val="accent3"/>
              </a:solidFill>
              <a:latin typeface="Arial" panose="020B0604020202020204" pitchFamily="34" charset="0"/>
              <a:cs typeface="Arial" panose="020B0604020202020204" pitchFamily="34" charset="0"/>
            </a:endParaRPr>
          </a:p>
        </p:txBody>
      </p:sp>
      <p:sp>
        <p:nvSpPr>
          <p:cNvPr id="117" name="20 CuadroTexto"/>
          <p:cNvSpPr txBox="1"/>
          <p:nvPr/>
        </p:nvSpPr>
        <p:spPr>
          <a:xfrm>
            <a:off x="2351578" y="2560437"/>
            <a:ext cx="1605280"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Joven</a:t>
            </a:r>
            <a:endParaRPr lang="es-MX" b="1" dirty="0">
              <a:solidFill>
                <a:schemeClr val="accent3"/>
              </a:solidFill>
              <a:latin typeface="Arial" panose="020B0604020202020204" pitchFamily="34" charset="0"/>
              <a:cs typeface="Arial" panose="020B0604020202020204" pitchFamily="34" charset="0"/>
            </a:endParaRPr>
          </a:p>
        </p:txBody>
      </p:sp>
      <p:sp>
        <p:nvSpPr>
          <p:cNvPr id="110" name="20 CuadroTexto"/>
          <p:cNvSpPr txBox="1"/>
          <p:nvPr/>
        </p:nvSpPr>
        <p:spPr>
          <a:xfrm>
            <a:off x="3474187" y="4297925"/>
            <a:ext cx="2209015"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Gays o lesbiana</a:t>
            </a:r>
            <a:endParaRPr lang="es-MX" b="1" dirty="0">
              <a:solidFill>
                <a:schemeClr val="accent3"/>
              </a:solidFill>
              <a:latin typeface="Arial" panose="020B0604020202020204" pitchFamily="34" charset="0"/>
              <a:cs typeface="Arial" panose="020B0604020202020204" pitchFamily="34" charset="0"/>
            </a:endParaRPr>
          </a:p>
        </p:txBody>
      </p:sp>
      <p:cxnSp>
        <p:nvCxnSpPr>
          <p:cNvPr id="59" name="Conector recto 58"/>
          <p:cNvCxnSpPr/>
          <p:nvPr/>
        </p:nvCxnSpPr>
        <p:spPr>
          <a:xfrm>
            <a:off x="4591656" y="2575986"/>
            <a:ext cx="0" cy="73486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5011348" y="3977334"/>
            <a:ext cx="1465805" cy="77307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V="1">
            <a:off x="2580986" y="4005879"/>
            <a:ext cx="1584518" cy="7667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1" name="Imagen 1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159" y="3265814"/>
            <a:ext cx="980619" cy="980619"/>
          </a:xfrm>
          <a:prstGeom prst="rect">
            <a:avLst/>
          </a:prstGeom>
        </p:spPr>
      </p:pic>
      <p:sp>
        <p:nvSpPr>
          <p:cNvPr id="85" name="Recortar rectángulo de esquina sencilla 84"/>
          <p:cNvSpPr/>
          <p:nvPr/>
        </p:nvSpPr>
        <p:spPr>
          <a:xfrm rot="10800000" flipH="1">
            <a:off x="887506" y="927205"/>
            <a:ext cx="7184845" cy="791526"/>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03" name="Grupo 102"/>
          <p:cNvGrpSpPr/>
          <p:nvPr/>
        </p:nvGrpSpPr>
        <p:grpSpPr>
          <a:xfrm>
            <a:off x="673926" y="1197837"/>
            <a:ext cx="221214" cy="224774"/>
            <a:chOff x="446278" y="2339420"/>
            <a:chExt cx="225520" cy="235598"/>
          </a:xfrm>
        </p:grpSpPr>
        <p:sp>
          <p:nvSpPr>
            <p:cNvPr id="106" name="Redondear rectángulo de esquina del mismo lado 105"/>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7" name="CuadroTexto 106"/>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sp>
        <p:nvSpPr>
          <p:cNvPr id="108" name="CuadroTexto 107"/>
          <p:cNvSpPr txBox="1"/>
          <p:nvPr/>
        </p:nvSpPr>
        <p:spPr>
          <a:xfrm>
            <a:off x="906042" y="999755"/>
            <a:ext cx="7266265" cy="692349"/>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buClr>
                <a:srgbClr val="FFC000"/>
              </a:buClr>
              <a:buSzPct val="123000"/>
            </a:pPr>
            <a:r>
              <a:rPr lang="es-MX" sz="1200" b="0" dirty="0" smtClean="0">
                <a:solidFill>
                  <a:schemeClr val="tx1"/>
                </a:solidFill>
                <a:latin typeface="Arial" panose="020B0604020202020204" pitchFamily="34" charset="0"/>
                <a:cs typeface="Arial" panose="020B0604020202020204" pitchFamily="34" charset="0"/>
              </a:rPr>
              <a:t>Algunas personas están conscientemente predispuestas contra determinados grupos y, a sabiendas, discriminan </a:t>
            </a:r>
            <a:r>
              <a:rPr lang="es-MX" sz="1300" b="0" dirty="0" smtClean="0">
                <a:solidFill>
                  <a:schemeClr val="tx1"/>
                </a:solidFill>
                <a:latin typeface="Arial" panose="020B0604020202020204" pitchFamily="34" charset="0"/>
                <a:cs typeface="Arial" panose="020B0604020202020204" pitchFamily="34" charset="0"/>
              </a:rPr>
              <a:t>contra</a:t>
            </a:r>
            <a:r>
              <a:rPr lang="es-MX" sz="1200" b="0" dirty="0" smtClean="0">
                <a:solidFill>
                  <a:schemeClr val="tx1"/>
                </a:solidFill>
                <a:latin typeface="Arial" panose="020B0604020202020204" pitchFamily="34" charset="0"/>
                <a:cs typeface="Arial" panose="020B0604020202020204" pitchFamily="34" charset="0"/>
              </a:rPr>
              <a:t> ellos, sin embargo, son muchas más las que son inconscientes de sus conductas y actitudes discriminatorias.</a:t>
            </a:r>
            <a:r>
              <a:rPr lang="es-MX" sz="1200" b="0" baseline="30000" dirty="0" smtClean="0">
                <a:solidFill>
                  <a:schemeClr val="tx1"/>
                </a:solidFill>
                <a:latin typeface="Arial" panose="020B0604020202020204" pitchFamily="34" charset="0"/>
                <a:cs typeface="Arial" panose="020B0604020202020204" pitchFamily="34" charset="0"/>
              </a:rPr>
              <a:t>1</a:t>
            </a:r>
            <a:r>
              <a:rPr lang="es-MX" sz="1200" b="0" dirty="0" smtClean="0">
                <a:solidFill>
                  <a:schemeClr val="tx1"/>
                </a:solidFill>
                <a:latin typeface="Arial" panose="020B0604020202020204" pitchFamily="34" charset="0"/>
                <a:cs typeface="Arial" panose="020B0604020202020204" pitchFamily="34" charset="0"/>
              </a:rPr>
              <a:t> La sociedad mexicana muestra mayor rechazo a convivir en el ámbito privado con personas extranjeras, jóvenes, o que viven con SIDA o VIH.</a:t>
            </a:r>
            <a:endParaRPr lang="es-MX" sz="1200" b="0" baseline="30000" dirty="0">
              <a:solidFill>
                <a:schemeClr val="tx1"/>
              </a:solidFill>
              <a:latin typeface="Arial" panose="020B0604020202020204" pitchFamily="34" charset="0"/>
              <a:cs typeface="Arial" panose="020B0604020202020204" pitchFamily="34" charset="0"/>
            </a:endParaRPr>
          </a:p>
        </p:txBody>
      </p:sp>
      <p:pic>
        <p:nvPicPr>
          <p:cNvPr id="132" name="Imagen 1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7689" y="3084152"/>
            <a:ext cx="337359" cy="885567"/>
          </a:xfrm>
          <a:prstGeom prst="rect">
            <a:avLst/>
          </a:prstGeom>
        </p:spPr>
      </p:pic>
      <p:sp>
        <p:nvSpPr>
          <p:cNvPr id="134" name="Lágrima 133"/>
          <p:cNvSpPr/>
          <p:nvPr/>
        </p:nvSpPr>
        <p:spPr>
          <a:xfrm rot="15619040">
            <a:off x="2399730" y="3477124"/>
            <a:ext cx="550789" cy="550789"/>
          </a:xfrm>
          <a:prstGeom prst="teardrop">
            <a:avLst/>
          </a:prstGeom>
          <a:pattFill prst="pct20">
            <a:fgClr>
              <a:schemeClr val="bg1"/>
            </a:fgClr>
            <a:bgClr>
              <a:schemeClr val="accent1"/>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5" name="4 CuadroTexto"/>
          <p:cNvSpPr txBox="1"/>
          <p:nvPr/>
        </p:nvSpPr>
        <p:spPr>
          <a:xfrm>
            <a:off x="2239696" y="3569609"/>
            <a:ext cx="804042"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30</a:t>
            </a:r>
            <a:endParaRPr lang="es-MX" sz="2000" b="1" dirty="0">
              <a:latin typeface="Arial" panose="020B0604020202020204" pitchFamily="34" charset="0"/>
              <a:cs typeface="Arial" panose="020B0604020202020204" pitchFamily="34" charset="0"/>
            </a:endParaRPr>
          </a:p>
        </p:txBody>
      </p:sp>
      <p:pic>
        <p:nvPicPr>
          <p:cNvPr id="147" name="Imagen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997" y="3095050"/>
            <a:ext cx="337359" cy="885567"/>
          </a:xfrm>
          <a:prstGeom prst="rect">
            <a:avLst/>
          </a:prstGeom>
        </p:spPr>
      </p:pic>
      <p:pic>
        <p:nvPicPr>
          <p:cNvPr id="118" name="Imagen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2874" y="3094938"/>
            <a:ext cx="329715" cy="850664"/>
          </a:xfrm>
          <a:prstGeom prst="rect">
            <a:avLst/>
          </a:prstGeom>
        </p:spPr>
      </p:pic>
      <p:sp>
        <p:nvSpPr>
          <p:cNvPr id="122" name="Lágrima 121"/>
          <p:cNvSpPr/>
          <p:nvPr/>
        </p:nvSpPr>
        <p:spPr>
          <a:xfrm rot="15619040">
            <a:off x="3499536" y="3465517"/>
            <a:ext cx="535611" cy="535611"/>
          </a:xfrm>
          <a:prstGeom prst="teardrop">
            <a:avLst/>
          </a:prstGeom>
          <a:pattFill prst="pct10">
            <a:fgClr>
              <a:schemeClr val="bg1"/>
            </a:fgClr>
            <a:bgClr>
              <a:schemeClr val="accent2"/>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5" name="4 CuadroTexto"/>
          <p:cNvSpPr txBox="1"/>
          <p:nvPr/>
        </p:nvSpPr>
        <p:spPr>
          <a:xfrm>
            <a:off x="3390049" y="3541657"/>
            <a:ext cx="786465"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28</a:t>
            </a:r>
            <a:endParaRPr lang="es-MX" sz="2000" b="1" dirty="0">
              <a:latin typeface="Arial" panose="020B0604020202020204" pitchFamily="34" charset="0"/>
              <a:cs typeface="Arial" panose="020B0604020202020204" pitchFamily="34" charset="0"/>
            </a:endParaRPr>
          </a:p>
        </p:txBody>
      </p:sp>
      <p:sp>
        <p:nvSpPr>
          <p:cNvPr id="129" name="Lágrima 128"/>
          <p:cNvSpPr/>
          <p:nvPr/>
        </p:nvSpPr>
        <p:spPr>
          <a:xfrm rot="15619040">
            <a:off x="5541641" y="3571252"/>
            <a:ext cx="550789" cy="550789"/>
          </a:xfrm>
          <a:prstGeom prst="teardrop">
            <a:avLst/>
          </a:prstGeom>
          <a:pattFill prst="pct20">
            <a:fgClr>
              <a:schemeClr val="bg1"/>
            </a:fgClr>
            <a:bgClr>
              <a:schemeClr val="accent1"/>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1" name="4 CuadroTexto"/>
          <p:cNvSpPr txBox="1"/>
          <p:nvPr/>
        </p:nvSpPr>
        <p:spPr>
          <a:xfrm>
            <a:off x="5417753" y="3631149"/>
            <a:ext cx="790340"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30</a:t>
            </a:r>
            <a:endParaRPr lang="es-MX" sz="2000" b="1" dirty="0">
              <a:latin typeface="Arial" panose="020B0604020202020204" pitchFamily="34" charset="0"/>
              <a:cs typeface="Arial" panose="020B0604020202020204" pitchFamily="34" charset="0"/>
            </a:endParaRPr>
          </a:p>
        </p:txBody>
      </p:sp>
      <p:pic>
        <p:nvPicPr>
          <p:cNvPr id="150" name="Imagen 1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315" y="3096336"/>
            <a:ext cx="329715" cy="850664"/>
          </a:xfrm>
          <a:prstGeom prst="rect">
            <a:avLst/>
          </a:prstGeom>
        </p:spPr>
      </p:pic>
      <p:sp>
        <p:nvSpPr>
          <p:cNvPr id="151" name="Lágrima 150"/>
          <p:cNvSpPr/>
          <p:nvPr/>
        </p:nvSpPr>
        <p:spPr>
          <a:xfrm rot="15619040">
            <a:off x="6430977" y="3533590"/>
            <a:ext cx="535611" cy="535611"/>
          </a:xfrm>
          <a:prstGeom prst="teardrop">
            <a:avLst/>
          </a:prstGeom>
          <a:pattFill prst="pct10">
            <a:fgClr>
              <a:schemeClr val="bg1"/>
            </a:fgClr>
            <a:bgClr>
              <a:schemeClr val="accent2"/>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4 CuadroTexto"/>
          <p:cNvSpPr txBox="1"/>
          <p:nvPr/>
        </p:nvSpPr>
        <p:spPr>
          <a:xfrm>
            <a:off x="6277017" y="3587310"/>
            <a:ext cx="785373"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23</a:t>
            </a:r>
            <a:endParaRPr lang="es-MX" sz="2000" b="1" dirty="0">
              <a:latin typeface="Arial" panose="020B0604020202020204" pitchFamily="34" charset="0"/>
              <a:cs typeface="Arial" panose="020B0604020202020204" pitchFamily="34" charset="0"/>
            </a:endParaRPr>
          </a:p>
        </p:txBody>
      </p:sp>
      <p:pic>
        <p:nvPicPr>
          <p:cNvPr id="155" name="Imagen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360" y="4665413"/>
            <a:ext cx="337359" cy="885567"/>
          </a:xfrm>
          <a:prstGeom prst="rect">
            <a:avLst/>
          </a:prstGeom>
        </p:spPr>
      </p:pic>
      <p:sp>
        <p:nvSpPr>
          <p:cNvPr id="156" name="Lágrima 155"/>
          <p:cNvSpPr/>
          <p:nvPr/>
        </p:nvSpPr>
        <p:spPr>
          <a:xfrm rot="15619040">
            <a:off x="4054401" y="5058385"/>
            <a:ext cx="550789" cy="550789"/>
          </a:xfrm>
          <a:prstGeom prst="teardrop">
            <a:avLst/>
          </a:prstGeom>
          <a:pattFill prst="pct20">
            <a:fgClr>
              <a:schemeClr val="bg1"/>
            </a:fgClr>
            <a:bgClr>
              <a:schemeClr val="accent1"/>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4 CuadroTexto"/>
          <p:cNvSpPr txBox="1"/>
          <p:nvPr/>
        </p:nvSpPr>
        <p:spPr>
          <a:xfrm>
            <a:off x="3894367" y="5150870"/>
            <a:ext cx="804042"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28</a:t>
            </a:r>
            <a:endParaRPr lang="es-MX" sz="2000" b="1" dirty="0">
              <a:latin typeface="Arial" panose="020B0604020202020204" pitchFamily="34" charset="0"/>
              <a:cs typeface="Arial" panose="020B0604020202020204" pitchFamily="34" charset="0"/>
            </a:endParaRPr>
          </a:p>
        </p:txBody>
      </p:sp>
      <p:pic>
        <p:nvPicPr>
          <p:cNvPr id="158" name="Imagen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9393" y="4627772"/>
            <a:ext cx="329715" cy="850664"/>
          </a:xfrm>
          <a:prstGeom prst="rect">
            <a:avLst/>
          </a:prstGeom>
        </p:spPr>
      </p:pic>
      <p:sp>
        <p:nvSpPr>
          <p:cNvPr id="159" name="Lágrima 158"/>
          <p:cNvSpPr/>
          <p:nvPr/>
        </p:nvSpPr>
        <p:spPr>
          <a:xfrm rot="15619040">
            <a:off x="5256055" y="5065026"/>
            <a:ext cx="535611" cy="535611"/>
          </a:xfrm>
          <a:prstGeom prst="teardrop">
            <a:avLst/>
          </a:prstGeom>
          <a:pattFill prst="pct10">
            <a:fgClr>
              <a:schemeClr val="bg1"/>
            </a:fgClr>
            <a:bgClr>
              <a:schemeClr val="accent2"/>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4 CuadroTexto"/>
          <p:cNvSpPr txBox="1"/>
          <p:nvPr/>
        </p:nvSpPr>
        <p:spPr>
          <a:xfrm>
            <a:off x="5102095" y="5118746"/>
            <a:ext cx="785373"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22</a:t>
            </a:r>
            <a:endParaRPr lang="es-MX" sz="2000" b="1" dirty="0">
              <a:latin typeface="Arial" panose="020B0604020202020204" pitchFamily="34" charset="0"/>
              <a:cs typeface="Arial" panose="020B0604020202020204" pitchFamily="34" charset="0"/>
            </a:endParaRPr>
          </a:p>
        </p:txBody>
      </p:sp>
      <p:sp>
        <p:nvSpPr>
          <p:cNvPr id="161" name="Pentágono 160"/>
          <p:cNvSpPr/>
          <p:nvPr/>
        </p:nvSpPr>
        <p:spPr>
          <a:xfrm>
            <a:off x="10849790" y="2166746"/>
            <a:ext cx="799799" cy="31145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62" name="CuadroTexto 161"/>
          <p:cNvSpPr txBox="1"/>
          <p:nvPr/>
        </p:nvSpPr>
        <p:spPr>
          <a:xfrm>
            <a:off x="8852854" y="2210386"/>
            <a:ext cx="1834131" cy="24426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Con SIDA/VIH</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63" name="CuadroTexto 162"/>
          <p:cNvSpPr txBox="1"/>
          <p:nvPr/>
        </p:nvSpPr>
        <p:spPr>
          <a:xfrm>
            <a:off x="8855314" y="2570500"/>
            <a:ext cx="1834131" cy="30449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Trans**</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64" name="CuadroTexto 163"/>
          <p:cNvSpPr txBox="1"/>
          <p:nvPr/>
        </p:nvSpPr>
        <p:spPr>
          <a:xfrm>
            <a:off x="8882452" y="2944869"/>
            <a:ext cx="1783085" cy="39315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De religión distinta </a:t>
            </a:r>
            <a:br>
              <a:rPr lang="es-MX" sz="1300" dirty="0" smtClean="0">
                <a:solidFill>
                  <a:schemeClr val="tx1"/>
                </a:solidFill>
                <a:latin typeface="Arial" panose="020B0604020202020204" pitchFamily="34" charset="0"/>
                <a:cs typeface="Arial" panose="020B0604020202020204" pitchFamily="34" charset="0"/>
              </a:rPr>
            </a:br>
            <a:r>
              <a:rPr lang="es-MX" sz="1300" dirty="0" smtClean="0">
                <a:solidFill>
                  <a:schemeClr val="tx1"/>
                </a:solidFill>
                <a:latin typeface="Arial" panose="020B0604020202020204" pitchFamily="34" charset="0"/>
                <a:cs typeface="Arial" panose="020B0604020202020204" pitchFamily="34" charset="0"/>
              </a:rPr>
              <a:t>a la suya</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65" name="CuadroTexto 164"/>
          <p:cNvSpPr txBox="1"/>
          <p:nvPr/>
        </p:nvSpPr>
        <p:spPr>
          <a:xfrm>
            <a:off x="8936263" y="4839092"/>
            <a:ext cx="1804757" cy="226427"/>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Persona indígena</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66" name="CuadroTexto 165"/>
          <p:cNvSpPr txBox="1"/>
          <p:nvPr/>
        </p:nvSpPr>
        <p:spPr>
          <a:xfrm>
            <a:off x="8936266" y="4405077"/>
            <a:ext cx="1726117" cy="262181"/>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Persona mayor</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67" name="CuadroTexto 166"/>
          <p:cNvSpPr txBox="1"/>
          <p:nvPr/>
        </p:nvSpPr>
        <p:spPr>
          <a:xfrm>
            <a:off x="8936263" y="3945039"/>
            <a:ext cx="1726120" cy="279351"/>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Con discapacidad</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68" name="Pentágono 167"/>
          <p:cNvSpPr/>
          <p:nvPr/>
        </p:nvSpPr>
        <p:spPr>
          <a:xfrm rot="10800000">
            <a:off x="7934382" y="2178657"/>
            <a:ext cx="807331" cy="33403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69" name="CuadroTexto 168"/>
          <p:cNvSpPr txBox="1"/>
          <p:nvPr/>
        </p:nvSpPr>
        <p:spPr>
          <a:xfrm>
            <a:off x="8004401" y="2169835"/>
            <a:ext cx="720335" cy="239579"/>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28</a:t>
            </a:r>
          </a:p>
        </p:txBody>
      </p:sp>
      <p:sp>
        <p:nvSpPr>
          <p:cNvPr id="170" name="Pentágono 169"/>
          <p:cNvSpPr/>
          <p:nvPr/>
        </p:nvSpPr>
        <p:spPr>
          <a:xfrm rot="10800000">
            <a:off x="7934383" y="2551585"/>
            <a:ext cx="807331" cy="34753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71" name="CuadroTexto 170"/>
          <p:cNvSpPr txBox="1"/>
          <p:nvPr/>
        </p:nvSpPr>
        <p:spPr>
          <a:xfrm>
            <a:off x="8021379" y="2586220"/>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28</a:t>
            </a:r>
          </a:p>
        </p:txBody>
      </p:sp>
      <p:sp>
        <p:nvSpPr>
          <p:cNvPr id="173" name="Pentágono 172"/>
          <p:cNvSpPr/>
          <p:nvPr/>
        </p:nvSpPr>
        <p:spPr>
          <a:xfrm rot="10800000">
            <a:off x="7954428" y="2961242"/>
            <a:ext cx="807331" cy="34753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74" name="CuadroTexto 173"/>
          <p:cNvSpPr txBox="1"/>
          <p:nvPr/>
        </p:nvSpPr>
        <p:spPr>
          <a:xfrm>
            <a:off x="8041424" y="2995877"/>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15</a:t>
            </a:r>
          </a:p>
        </p:txBody>
      </p:sp>
      <p:sp>
        <p:nvSpPr>
          <p:cNvPr id="176" name="Pentágono 175"/>
          <p:cNvSpPr/>
          <p:nvPr/>
        </p:nvSpPr>
        <p:spPr>
          <a:xfrm rot="10800000">
            <a:off x="7975426" y="3430067"/>
            <a:ext cx="807331" cy="34753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77" name="CuadroTexto 176"/>
          <p:cNvSpPr txBox="1"/>
          <p:nvPr/>
        </p:nvSpPr>
        <p:spPr>
          <a:xfrm>
            <a:off x="8051573" y="3449002"/>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15</a:t>
            </a:r>
          </a:p>
        </p:txBody>
      </p:sp>
      <p:sp>
        <p:nvSpPr>
          <p:cNvPr id="179" name="CuadroTexto 178"/>
          <p:cNvSpPr txBox="1"/>
          <p:nvPr/>
        </p:nvSpPr>
        <p:spPr>
          <a:xfrm>
            <a:off x="8915920" y="3467809"/>
            <a:ext cx="1787462" cy="302584"/>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Afrodescendiente</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80" name="Pentágono 179"/>
          <p:cNvSpPr/>
          <p:nvPr/>
        </p:nvSpPr>
        <p:spPr>
          <a:xfrm rot="10800000">
            <a:off x="7974125" y="3903726"/>
            <a:ext cx="807331" cy="34753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81" name="CuadroTexto 180"/>
          <p:cNvSpPr txBox="1"/>
          <p:nvPr/>
        </p:nvSpPr>
        <p:spPr>
          <a:xfrm>
            <a:off x="8061121" y="3938361"/>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11</a:t>
            </a:r>
          </a:p>
        </p:txBody>
      </p:sp>
      <p:sp>
        <p:nvSpPr>
          <p:cNvPr id="183" name="Pentágono 182"/>
          <p:cNvSpPr/>
          <p:nvPr/>
        </p:nvSpPr>
        <p:spPr>
          <a:xfrm rot="10800000">
            <a:off x="8004400" y="4355041"/>
            <a:ext cx="807331" cy="34753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84" name="CuadroTexto 183"/>
          <p:cNvSpPr txBox="1"/>
          <p:nvPr/>
        </p:nvSpPr>
        <p:spPr>
          <a:xfrm>
            <a:off x="8091396" y="4389676"/>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11</a:t>
            </a:r>
          </a:p>
        </p:txBody>
      </p:sp>
      <p:sp>
        <p:nvSpPr>
          <p:cNvPr id="186" name="Pentágono 185"/>
          <p:cNvSpPr/>
          <p:nvPr/>
        </p:nvSpPr>
        <p:spPr>
          <a:xfrm rot="10800000">
            <a:off x="8021378" y="4793573"/>
            <a:ext cx="807331" cy="34753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87" name="CuadroTexto 186"/>
          <p:cNvSpPr txBox="1"/>
          <p:nvPr/>
        </p:nvSpPr>
        <p:spPr>
          <a:xfrm>
            <a:off x="8108374" y="4828208"/>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9*</a:t>
            </a:r>
          </a:p>
        </p:txBody>
      </p:sp>
      <p:pic>
        <p:nvPicPr>
          <p:cNvPr id="189" name="Imagen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129" y="1308812"/>
            <a:ext cx="288666" cy="757748"/>
          </a:xfrm>
          <a:prstGeom prst="rect">
            <a:avLst/>
          </a:prstGeom>
        </p:spPr>
      </p:pic>
      <p:sp>
        <p:nvSpPr>
          <p:cNvPr id="190" name="CuadroTexto 189"/>
          <p:cNvSpPr txBox="1"/>
          <p:nvPr/>
        </p:nvSpPr>
        <p:spPr>
          <a:xfrm>
            <a:off x="10819038" y="2174153"/>
            <a:ext cx="725943" cy="23868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23</a:t>
            </a:r>
          </a:p>
        </p:txBody>
      </p:sp>
      <p:sp>
        <p:nvSpPr>
          <p:cNvPr id="191" name="CuadroTexto 190"/>
          <p:cNvSpPr txBox="1"/>
          <p:nvPr/>
        </p:nvSpPr>
        <p:spPr>
          <a:xfrm>
            <a:off x="10819038" y="2559392"/>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25</a:t>
            </a:r>
          </a:p>
        </p:txBody>
      </p:sp>
      <p:sp>
        <p:nvSpPr>
          <p:cNvPr id="192" name="CuadroTexto 191"/>
          <p:cNvSpPr txBox="1"/>
          <p:nvPr/>
        </p:nvSpPr>
        <p:spPr>
          <a:xfrm>
            <a:off x="10842153" y="2998376"/>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13</a:t>
            </a:r>
          </a:p>
        </p:txBody>
      </p:sp>
      <p:sp>
        <p:nvSpPr>
          <p:cNvPr id="193" name="CuadroTexto 192"/>
          <p:cNvSpPr txBox="1"/>
          <p:nvPr/>
        </p:nvSpPr>
        <p:spPr>
          <a:xfrm>
            <a:off x="10777613" y="3443056"/>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10</a:t>
            </a:r>
          </a:p>
        </p:txBody>
      </p:sp>
      <p:sp>
        <p:nvSpPr>
          <p:cNvPr id="194" name="CuadroTexto 193"/>
          <p:cNvSpPr txBox="1"/>
          <p:nvPr/>
        </p:nvSpPr>
        <p:spPr>
          <a:xfrm>
            <a:off x="10777613" y="3951815"/>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12*</a:t>
            </a:r>
          </a:p>
        </p:txBody>
      </p:sp>
      <p:sp>
        <p:nvSpPr>
          <p:cNvPr id="195" name="CuadroTexto 194"/>
          <p:cNvSpPr txBox="1"/>
          <p:nvPr/>
        </p:nvSpPr>
        <p:spPr>
          <a:xfrm>
            <a:off x="10777613" y="4359621"/>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12*</a:t>
            </a:r>
          </a:p>
        </p:txBody>
      </p:sp>
      <p:sp>
        <p:nvSpPr>
          <p:cNvPr id="196" name="CuadroTexto 195"/>
          <p:cNvSpPr txBox="1"/>
          <p:nvPr/>
        </p:nvSpPr>
        <p:spPr>
          <a:xfrm>
            <a:off x="10819038" y="4808450"/>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9*</a:t>
            </a:r>
          </a:p>
        </p:txBody>
      </p:sp>
      <p:sp>
        <p:nvSpPr>
          <p:cNvPr id="197" name="Marcador de contenido 1"/>
          <p:cNvSpPr txBox="1">
            <a:spLocks/>
          </p:cNvSpPr>
          <p:nvPr/>
        </p:nvSpPr>
        <p:spPr>
          <a:xfrm>
            <a:off x="8724736" y="1539334"/>
            <a:ext cx="1894672" cy="45064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500" b="1" dirty="0" smtClean="0">
                <a:solidFill>
                  <a:srgbClr val="002060"/>
                </a:solidFill>
              </a:rPr>
              <a:t>Otra…</a:t>
            </a:r>
            <a:endParaRPr lang="es-MX" sz="1500" b="1" baseline="30000" dirty="0">
              <a:solidFill>
                <a:srgbClr val="002060"/>
              </a:solidFill>
            </a:endParaRPr>
          </a:p>
        </p:txBody>
      </p:sp>
      <p:pic>
        <p:nvPicPr>
          <p:cNvPr id="198" name="Imagen 1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5422" y="1333947"/>
            <a:ext cx="291322" cy="751610"/>
          </a:xfrm>
          <a:prstGeom prst="rect">
            <a:avLst/>
          </a:prstGeom>
        </p:spPr>
      </p:pic>
    </p:spTree>
    <p:extLst>
      <p:ext uri="{BB962C8B-B14F-4D97-AF65-F5344CB8AC3E}">
        <p14:creationId xmlns:p14="http://schemas.microsoft.com/office/powerpoint/2010/main" val="1773394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Conector recto 59"/>
          <p:cNvCxnSpPr/>
          <p:nvPr/>
        </p:nvCxnSpPr>
        <p:spPr>
          <a:xfrm>
            <a:off x="4533672" y="4410192"/>
            <a:ext cx="1465805" cy="77307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V="1">
            <a:off x="2103310" y="4438737"/>
            <a:ext cx="1584518" cy="7667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8" name="Pentágono 167"/>
          <p:cNvSpPr/>
          <p:nvPr/>
        </p:nvSpPr>
        <p:spPr>
          <a:xfrm rot="10800000">
            <a:off x="7806716" y="3898804"/>
            <a:ext cx="807331" cy="394921"/>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61" name="Pentágono 160"/>
          <p:cNvSpPr/>
          <p:nvPr/>
        </p:nvSpPr>
        <p:spPr>
          <a:xfrm>
            <a:off x="10722125" y="3899748"/>
            <a:ext cx="799799" cy="371271"/>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69" name="CuadroTexto 168"/>
          <p:cNvSpPr txBox="1"/>
          <p:nvPr/>
        </p:nvSpPr>
        <p:spPr>
          <a:xfrm>
            <a:off x="7876736" y="3939150"/>
            <a:ext cx="720335" cy="239579"/>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10</a:t>
            </a:r>
          </a:p>
        </p:txBody>
      </p:sp>
      <p:sp>
        <p:nvSpPr>
          <p:cNvPr id="190" name="CuadroTexto 189"/>
          <p:cNvSpPr txBox="1"/>
          <p:nvPr/>
        </p:nvSpPr>
        <p:spPr>
          <a:xfrm>
            <a:off x="10691373" y="3933974"/>
            <a:ext cx="725943" cy="295066"/>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6</a:t>
            </a:r>
          </a:p>
        </p:txBody>
      </p:sp>
      <p:sp>
        <p:nvSpPr>
          <p:cNvPr id="85" name="Recortar rectángulo de esquina sencilla 84"/>
          <p:cNvSpPr/>
          <p:nvPr/>
        </p:nvSpPr>
        <p:spPr>
          <a:xfrm rot="10800000" flipH="1">
            <a:off x="887506" y="927205"/>
            <a:ext cx="10111325" cy="791526"/>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8" name="CuadroTexto 107"/>
          <p:cNvSpPr txBox="1"/>
          <p:nvPr/>
        </p:nvSpPr>
        <p:spPr>
          <a:xfrm>
            <a:off x="906042" y="999755"/>
            <a:ext cx="10092789" cy="692349"/>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MX" sz="1300" b="0" dirty="0" smtClean="0">
                <a:solidFill>
                  <a:schemeClr val="tx1"/>
                </a:solidFill>
                <a:latin typeface="Arial" panose="020B0604020202020204" pitchFamily="34" charset="0"/>
                <a:cs typeface="Arial" panose="020B0604020202020204" pitchFamily="34" charset="0"/>
              </a:rPr>
              <a:t>Conocer </a:t>
            </a:r>
            <a:r>
              <a:rPr lang="es-MX" sz="1300" b="0" dirty="0">
                <a:solidFill>
                  <a:schemeClr val="tx1"/>
                </a:solidFill>
                <a:latin typeface="Arial" panose="020B0604020202020204" pitchFamily="34" charset="0"/>
                <a:cs typeface="Arial" panose="020B0604020202020204" pitchFamily="34" charset="0"/>
              </a:rPr>
              <a:t>la postura que asumen las personas respecto a la idea de que su hijo o hija se case con una persona con las características de los grupos discriminados, refleja el comportamiento que tienen las personas ante alguna situación, como una manifestación de ideas pre establecidas.</a:t>
            </a:r>
            <a:r>
              <a:rPr lang="es-MX" sz="1200" b="0" dirty="0" smtClean="0">
                <a:solidFill>
                  <a:schemeClr val="tx1"/>
                </a:solidFill>
                <a:latin typeface="Arial" panose="020B0604020202020204" pitchFamily="34" charset="0"/>
                <a:cs typeface="Arial" panose="020B0604020202020204" pitchFamily="34" charset="0"/>
              </a:rPr>
              <a:t>.</a:t>
            </a:r>
            <a:endParaRPr lang="es-MX" sz="1200" b="0" baseline="30000" dirty="0">
              <a:solidFill>
                <a:schemeClr val="tx1"/>
              </a:solidFill>
              <a:latin typeface="Arial" panose="020B0604020202020204" pitchFamily="34" charset="0"/>
              <a:cs typeface="Arial" panose="020B0604020202020204" pitchFamily="34" charset="0"/>
            </a:endParaRPr>
          </a:p>
        </p:txBody>
      </p:sp>
      <p:sp>
        <p:nvSpPr>
          <p:cNvPr id="74" name="Pentágono 73"/>
          <p:cNvSpPr/>
          <p:nvPr/>
        </p:nvSpPr>
        <p:spPr>
          <a:xfrm>
            <a:off x="10721585" y="4936160"/>
            <a:ext cx="799799" cy="35063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73" name="Pentágono 72"/>
          <p:cNvSpPr/>
          <p:nvPr/>
        </p:nvSpPr>
        <p:spPr>
          <a:xfrm>
            <a:off x="10728579" y="4447861"/>
            <a:ext cx="799799" cy="31145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7" name="Título 1"/>
          <p:cNvSpPr>
            <a:spLocks noGrp="1"/>
          </p:cNvSpPr>
          <p:nvPr>
            <p:ph type="title"/>
          </p:nvPr>
        </p:nvSpPr>
        <p:spPr>
          <a:xfrm>
            <a:off x="876605" y="333375"/>
            <a:ext cx="10907408" cy="755650"/>
          </a:xfrm>
        </p:spPr>
        <p:txBody>
          <a:bodyPr/>
          <a:lstStyle/>
          <a:p>
            <a:r>
              <a:rPr lang="es-MX" dirty="0" smtClean="0"/>
              <a:t>Apertura a la </a:t>
            </a:r>
            <a:r>
              <a:rPr lang="es-MX" dirty="0"/>
              <a:t>diversidad en el hogar</a:t>
            </a:r>
          </a:p>
        </p:txBody>
      </p:sp>
      <p:sp>
        <p:nvSpPr>
          <p:cNvPr id="8" name="Marcador de texto 7"/>
          <p:cNvSpPr>
            <a:spLocks noGrp="1"/>
          </p:cNvSpPr>
          <p:nvPr>
            <p:ph type="body" sz="quarter" idx="10"/>
          </p:nvPr>
        </p:nvSpPr>
        <p:spPr>
          <a:xfrm>
            <a:off x="411089" y="6400799"/>
            <a:ext cx="4209389" cy="343931"/>
          </a:xfrm>
        </p:spPr>
        <p:txBody>
          <a:bodyPr/>
          <a:lstStyle/>
          <a:p>
            <a:r>
              <a:rPr lang="es-MX" dirty="0" smtClean="0"/>
              <a:t>Fuente</a:t>
            </a:r>
            <a:r>
              <a:rPr lang="es-MX" dirty="0"/>
              <a:t>: INEGI. Encuesta Nacional sobre Discriminación 2017</a:t>
            </a:r>
            <a:r>
              <a:rPr lang="es-MX" dirty="0" smtClean="0"/>
              <a:t>.</a:t>
            </a:r>
            <a:endParaRPr lang="es-MX" dirty="0"/>
          </a:p>
        </p:txBody>
      </p:sp>
      <p:sp>
        <p:nvSpPr>
          <p:cNvPr id="2" name="Marcador de contenido 1"/>
          <p:cNvSpPr>
            <a:spLocks noGrp="1"/>
          </p:cNvSpPr>
          <p:nvPr>
            <p:ph idx="4294967295"/>
          </p:nvPr>
        </p:nvSpPr>
        <p:spPr>
          <a:xfrm>
            <a:off x="692462" y="1873186"/>
            <a:ext cx="6909341" cy="730314"/>
          </a:xfrm>
        </p:spPr>
        <p:txBody>
          <a:bodyPr/>
          <a:lstStyle/>
          <a:p>
            <a:r>
              <a:rPr lang="es-MX" b="1" dirty="0" smtClean="0"/>
              <a:t>Porcentaje </a:t>
            </a:r>
            <a:r>
              <a:rPr lang="es-MX" dirty="0" smtClean="0"/>
              <a:t>de la población de 18 </a:t>
            </a:r>
            <a:r>
              <a:rPr lang="es-MX" dirty="0"/>
              <a:t>años y </a:t>
            </a:r>
            <a:r>
              <a:rPr lang="es-MX" dirty="0" smtClean="0"/>
              <a:t>más </a:t>
            </a:r>
            <a:r>
              <a:rPr lang="es-MX" b="1" dirty="0" smtClean="0"/>
              <a:t>que NO estaría </a:t>
            </a:r>
            <a:r>
              <a:rPr lang="es-MX" b="1" dirty="0"/>
              <a:t>de acuerdo en que su hija o hijo se casara con una persona</a:t>
            </a:r>
            <a:r>
              <a:rPr lang="es-MX" b="1" dirty="0" smtClean="0"/>
              <a:t>...</a:t>
            </a:r>
            <a:endParaRPr lang="es-MX" b="1" dirty="0"/>
          </a:p>
        </p:txBody>
      </p:sp>
      <p:sp>
        <p:nvSpPr>
          <p:cNvPr id="124" name="20 CuadroTexto"/>
          <p:cNvSpPr txBox="1"/>
          <p:nvPr/>
        </p:nvSpPr>
        <p:spPr>
          <a:xfrm>
            <a:off x="4113980" y="3005125"/>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Del </a:t>
            </a:r>
            <a:r>
              <a:rPr lang="es-MX" b="1" dirty="0">
                <a:solidFill>
                  <a:schemeClr val="accent3"/>
                </a:solidFill>
                <a:latin typeface="Arial" panose="020B0604020202020204" pitchFamily="34" charset="0"/>
                <a:cs typeface="Arial" panose="020B0604020202020204" pitchFamily="34" charset="0"/>
              </a:rPr>
              <a:t>mismo sexo</a:t>
            </a:r>
          </a:p>
        </p:txBody>
      </p:sp>
      <p:sp>
        <p:nvSpPr>
          <p:cNvPr id="117" name="20 CuadroTexto"/>
          <p:cNvSpPr txBox="1"/>
          <p:nvPr/>
        </p:nvSpPr>
        <p:spPr>
          <a:xfrm>
            <a:off x="1650353" y="2993295"/>
            <a:ext cx="1948345"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Con </a:t>
            </a:r>
            <a:r>
              <a:rPr lang="es-MX" b="1" dirty="0">
                <a:solidFill>
                  <a:schemeClr val="accent3"/>
                </a:solidFill>
                <a:latin typeface="Arial" panose="020B0604020202020204" pitchFamily="34" charset="0"/>
                <a:cs typeface="Arial" panose="020B0604020202020204" pitchFamily="34" charset="0"/>
              </a:rPr>
              <a:t>SIDA / VIH</a:t>
            </a:r>
          </a:p>
        </p:txBody>
      </p:sp>
      <p:sp>
        <p:nvSpPr>
          <p:cNvPr id="110" name="20 CuadroTexto"/>
          <p:cNvSpPr txBox="1"/>
          <p:nvPr/>
        </p:nvSpPr>
        <p:spPr>
          <a:xfrm>
            <a:off x="2996511" y="4730783"/>
            <a:ext cx="2209015" cy="646331"/>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Religión </a:t>
            </a:r>
            <a:r>
              <a:rPr lang="es-MX" b="1" dirty="0">
                <a:solidFill>
                  <a:schemeClr val="accent3"/>
                </a:solidFill>
                <a:latin typeface="Arial" panose="020B0604020202020204" pitchFamily="34" charset="0"/>
                <a:cs typeface="Arial" panose="020B0604020202020204" pitchFamily="34" charset="0"/>
              </a:rPr>
              <a:t>distinta a la suya</a:t>
            </a:r>
          </a:p>
        </p:txBody>
      </p:sp>
      <p:cxnSp>
        <p:nvCxnSpPr>
          <p:cNvPr id="59" name="Conector recto 58"/>
          <p:cNvCxnSpPr/>
          <p:nvPr/>
        </p:nvCxnSpPr>
        <p:spPr>
          <a:xfrm>
            <a:off x="4113980" y="3008844"/>
            <a:ext cx="0" cy="73486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3" name="Grupo 102"/>
          <p:cNvGrpSpPr/>
          <p:nvPr/>
        </p:nvGrpSpPr>
        <p:grpSpPr>
          <a:xfrm>
            <a:off x="673926" y="1197837"/>
            <a:ext cx="221214" cy="224774"/>
            <a:chOff x="446278" y="2339420"/>
            <a:chExt cx="225520" cy="235598"/>
          </a:xfrm>
        </p:grpSpPr>
        <p:sp>
          <p:nvSpPr>
            <p:cNvPr id="106" name="Redondear rectángulo de esquina del mismo lado 105"/>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7" name="CuadroTexto 106"/>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pic>
        <p:nvPicPr>
          <p:cNvPr id="132" name="Imagen 1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775" y="3517010"/>
            <a:ext cx="337359" cy="885567"/>
          </a:xfrm>
          <a:prstGeom prst="rect">
            <a:avLst/>
          </a:prstGeom>
        </p:spPr>
      </p:pic>
      <p:sp>
        <p:nvSpPr>
          <p:cNvPr id="134" name="Lágrima 133"/>
          <p:cNvSpPr/>
          <p:nvPr/>
        </p:nvSpPr>
        <p:spPr>
          <a:xfrm rot="15619040">
            <a:off x="1872816" y="3909982"/>
            <a:ext cx="550789" cy="550789"/>
          </a:xfrm>
          <a:prstGeom prst="teardrop">
            <a:avLst/>
          </a:prstGeom>
          <a:pattFill prst="pct20">
            <a:fgClr>
              <a:schemeClr val="bg1"/>
            </a:fgClr>
            <a:bgClr>
              <a:schemeClr val="accent1"/>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5" name="4 CuadroTexto"/>
          <p:cNvSpPr txBox="1"/>
          <p:nvPr/>
        </p:nvSpPr>
        <p:spPr>
          <a:xfrm>
            <a:off x="1712782" y="4002467"/>
            <a:ext cx="804042"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53</a:t>
            </a:r>
            <a:endParaRPr lang="es-MX" sz="2000" b="1" dirty="0">
              <a:latin typeface="Arial" panose="020B0604020202020204" pitchFamily="34" charset="0"/>
              <a:cs typeface="Arial" panose="020B0604020202020204" pitchFamily="34" charset="0"/>
            </a:endParaRPr>
          </a:p>
        </p:txBody>
      </p:sp>
      <p:pic>
        <p:nvPicPr>
          <p:cNvPr id="147" name="Imagen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321" y="3527908"/>
            <a:ext cx="337359" cy="885567"/>
          </a:xfrm>
          <a:prstGeom prst="rect">
            <a:avLst/>
          </a:prstGeom>
        </p:spPr>
      </p:pic>
      <p:pic>
        <p:nvPicPr>
          <p:cNvPr id="118" name="Imagen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5960" y="3527796"/>
            <a:ext cx="329715" cy="850664"/>
          </a:xfrm>
          <a:prstGeom prst="rect">
            <a:avLst/>
          </a:prstGeom>
        </p:spPr>
      </p:pic>
      <p:sp>
        <p:nvSpPr>
          <p:cNvPr id="122" name="Lágrima 121"/>
          <p:cNvSpPr/>
          <p:nvPr/>
        </p:nvSpPr>
        <p:spPr>
          <a:xfrm rot="15619040">
            <a:off x="2958554" y="3898375"/>
            <a:ext cx="535611" cy="535611"/>
          </a:xfrm>
          <a:prstGeom prst="teardrop">
            <a:avLst/>
          </a:prstGeom>
          <a:pattFill prst="pct10">
            <a:fgClr>
              <a:schemeClr val="bg1"/>
            </a:fgClr>
            <a:bgClr>
              <a:schemeClr val="accent2"/>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5" name="4 CuadroTexto"/>
          <p:cNvSpPr txBox="1"/>
          <p:nvPr/>
        </p:nvSpPr>
        <p:spPr>
          <a:xfrm>
            <a:off x="2842033" y="3974515"/>
            <a:ext cx="786465"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49</a:t>
            </a:r>
            <a:endParaRPr lang="es-MX" sz="2000" b="1" dirty="0">
              <a:latin typeface="Arial" panose="020B0604020202020204" pitchFamily="34" charset="0"/>
              <a:cs typeface="Arial" panose="020B0604020202020204" pitchFamily="34" charset="0"/>
            </a:endParaRPr>
          </a:p>
        </p:txBody>
      </p:sp>
      <p:sp>
        <p:nvSpPr>
          <p:cNvPr id="129" name="Lágrima 128"/>
          <p:cNvSpPr/>
          <p:nvPr/>
        </p:nvSpPr>
        <p:spPr>
          <a:xfrm rot="15619040">
            <a:off x="5063965" y="4004110"/>
            <a:ext cx="550789" cy="550789"/>
          </a:xfrm>
          <a:prstGeom prst="teardrop">
            <a:avLst/>
          </a:prstGeom>
          <a:pattFill prst="pct20">
            <a:fgClr>
              <a:schemeClr val="bg1"/>
            </a:fgClr>
            <a:bgClr>
              <a:schemeClr val="accent1"/>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1" name="4 CuadroTexto"/>
          <p:cNvSpPr txBox="1"/>
          <p:nvPr/>
        </p:nvSpPr>
        <p:spPr>
          <a:xfrm>
            <a:off x="4940077" y="4064007"/>
            <a:ext cx="790340"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37</a:t>
            </a:r>
            <a:endParaRPr lang="es-MX" sz="2000" b="1" dirty="0">
              <a:latin typeface="Arial" panose="020B0604020202020204" pitchFamily="34" charset="0"/>
              <a:cs typeface="Arial" panose="020B0604020202020204" pitchFamily="34" charset="0"/>
            </a:endParaRPr>
          </a:p>
        </p:txBody>
      </p:sp>
      <p:pic>
        <p:nvPicPr>
          <p:cNvPr id="150" name="Imagen 1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639" y="3529194"/>
            <a:ext cx="329715" cy="850664"/>
          </a:xfrm>
          <a:prstGeom prst="rect">
            <a:avLst/>
          </a:prstGeom>
        </p:spPr>
      </p:pic>
      <p:sp>
        <p:nvSpPr>
          <p:cNvPr id="151" name="Lágrima 150"/>
          <p:cNvSpPr/>
          <p:nvPr/>
        </p:nvSpPr>
        <p:spPr>
          <a:xfrm rot="15619040">
            <a:off x="5953301" y="3966448"/>
            <a:ext cx="535611" cy="535611"/>
          </a:xfrm>
          <a:prstGeom prst="teardrop">
            <a:avLst/>
          </a:prstGeom>
          <a:pattFill prst="pct10">
            <a:fgClr>
              <a:schemeClr val="bg1"/>
            </a:fgClr>
            <a:bgClr>
              <a:schemeClr val="accent2"/>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2" name="4 CuadroTexto"/>
          <p:cNvSpPr txBox="1"/>
          <p:nvPr/>
        </p:nvSpPr>
        <p:spPr>
          <a:xfrm>
            <a:off x="5799341" y="4020168"/>
            <a:ext cx="785373"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41</a:t>
            </a:r>
            <a:endParaRPr lang="es-MX" sz="2000" b="1" dirty="0">
              <a:latin typeface="Arial" panose="020B0604020202020204" pitchFamily="34" charset="0"/>
              <a:cs typeface="Arial" panose="020B0604020202020204" pitchFamily="34" charset="0"/>
            </a:endParaRPr>
          </a:p>
        </p:txBody>
      </p:sp>
      <p:pic>
        <p:nvPicPr>
          <p:cNvPr id="155" name="Imagen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4684" y="5098271"/>
            <a:ext cx="337359" cy="885567"/>
          </a:xfrm>
          <a:prstGeom prst="rect">
            <a:avLst/>
          </a:prstGeom>
        </p:spPr>
      </p:pic>
      <p:sp>
        <p:nvSpPr>
          <p:cNvPr id="156" name="Lágrima 155"/>
          <p:cNvSpPr/>
          <p:nvPr/>
        </p:nvSpPr>
        <p:spPr>
          <a:xfrm rot="15619040">
            <a:off x="3576725" y="5491243"/>
            <a:ext cx="550789" cy="550789"/>
          </a:xfrm>
          <a:prstGeom prst="teardrop">
            <a:avLst/>
          </a:prstGeom>
          <a:pattFill prst="pct20">
            <a:fgClr>
              <a:schemeClr val="bg1"/>
            </a:fgClr>
            <a:bgClr>
              <a:schemeClr val="accent1"/>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7" name="4 CuadroTexto"/>
          <p:cNvSpPr txBox="1"/>
          <p:nvPr/>
        </p:nvSpPr>
        <p:spPr>
          <a:xfrm>
            <a:off x="3416691" y="5583728"/>
            <a:ext cx="804042"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11</a:t>
            </a:r>
            <a:endParaRPr lang="es-MX" sz="2000" b="1" dirty="0">
              <a:latin typeface="Arial" panose="020B0604020202020204" pitchFamily="34" charset="0"/>
              <a:cs typeface="Arial" panose="020B0604020202020204" pitchFamily="34" charset="0"/>
            </a:endParaRPr>
          </a:p>
        </p:txBody>
      </p:sp>
      <p:pic>
        <p:nvPicPr>
          <p:cNvPr id="158" name="Imagen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717" y="5060630"/>
            <a:ext cx="329715" cy="850664"/>
          </a:xfrm>
          <a:prstGeom prst="rect">
            <a:avLst/>
          </a:prstGeom>
        </p:spPr>
      </p:pic>
      <p:sp>
        <p:nvSpPr>
          <p:cNvPr id="159" name="Lágrima 158"/>
          <p:cNvSpPr/>
          <p:nvPr/>
        </p:nvSpPr>
        <p:spPr>
          <a:xfrm rot="15619040">
            <a:off x="4778379" y="5497884"/>
            <a:ext cx="535611" cy="535611"/>
          </a:xfrm>
          <a:prstGeom prst="teardrop">
            <a:avLst/>
          </a:prstGeom>
          <a:pattFill prst="pct10">
            <a:fgClr>
              <a:schemeClr val="bg1"/>
            </a:fgClr>
            <a:bgClr>
              <a:schemeClr val="accent2"/>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0" name="4 CuadroTexto"/>
          <p:cNvSpPr txBox="1"/>
          <p:nvPr/>
        </p:nvSpPr>
        <p:spPr>
          <a:xfrm>
            <a:off x="4624419" y="5551604"/>
            <a:ext cx="785373"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8</a:t>
            </a:r>
            <a:endParaRPr lang="es-MX" sz="2000" b="1" dirty="0">
              <a:latin typeface="Arial" panose="020B0604020202020204" pitchFamily="34" charset="0"/>
              <a:cs typeface="Arial" panose="020B0604020202020204" pitchFamily="34" charset="0"/>
            </a:endParaRPr>
          </a:p>
        </p:txBody>
      </p:sp>
      <p:sp>
        <p:nvSpPr>
          <p:cNvPr id="162" name="CuadroTexto 161"/>
          <p:cNvSpPr txBox="1"/>
          <p:nvPr/>
        </p:nvSpPr>
        <p:spPr>
          <a:xfrm>
            <a:off x="8711781" y="3845792"/>
            <a:ext cx="1834131" cy="44974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MX" sz="1300" b="0" dirty="0" smtClean="0">
                <a:solidFill>
                  <a:schemeClr val="tx1"/>
                </a:solidFill>
                <a:latin typeface="Arial" panose="020B0604020202020204" pitchFamily="34" charset="0"/>
                <a:cs typeface="Arial" panose="020B0604020202020204" pitchFamily="34" charset="0"/>
              </a:rPr>
              <a:t>Nacida </a:t>
            </a:r>
            <a:r>
              <a:rPr lang="es-MX" sz="1300" b="0" dirty="0">
                <a:solidFill>
                  <a:schemeClr val="tx1"/>
                </a:solidFill>
                <a:latin typeface="Arial" panose="020B0604020202020204" pitchFamily="34" charset="0"/>
                <a:cs typeface="Arial" panose="020B0604020202020204" pitchFamily="34" charset="0"/>
              </a:rPr>
              <a:t>en el extranjero</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67" name="CuadroTexto 166"/>
          <p:cNvSpPr txBox="1"/>
          <p:nvPr/>
        </p:nvSpPr>
        <p:spPr>
          <a:xfrm>
            <a:off x="8795654" y="4460073"/>
            <a:ext cx="1726120" cy="279351"/>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Con discapacidad</a:t>
            </a:r>
            <a:endParaRPr lang="es-MX" sz="1300" b="0" dirty="0" smtClean="0">
              <a:solidFill>
                <a:schemeClr val="tx1"/>
              </a:solidFill>
              <a:latin typeface="Arial" panose="020B0604020202020204" pitchFamily="34" charset="0"/>
              <a:cs typeface="Arial" panose="020B0604020202020204" pitchFamily="34" charset="0"/>
            </a:endParaRPr>
          </a:p>
        </p:txBody>
      </p:sp>
      <p:sp>
        <p:nvSpPr>
          <p:cNvPr id="170" name="Pentágono 169"/>
          <p:cNvSpPr/>
          <p:nvPr/>
        </p:nvSpPr>
        <p:spPr>
          <a:xfrm rot="10800000">
            <a:off x="7806718" y="4443907"/>
            <a:ext cx="807331" cy="34753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71" name="CuadroTexto 170"/>
          <p:cNvSpPr txBox="1"/>
          <p:nvPr/>
        </p:nvSpPr>
        <p:spPr>
          <a:xfrm>
            <a:off x="7893714" y="4455096"/>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10</a:t>
            </a:r>
          </a:p>
        </p:txBody>
      </p:sp>
      <p:sp>
        <p:nvSpPr>
          <p:cNvPr id="173" name="Pentágono 172"/>
          <p:cNvSpPr/>
          <p:nvPr/>
        </p:nvSpPr>
        <p:spPr>
          <a:xfrm rot="10800000">
            <a:off x="7826763" y="4923904"/>
            <a:ext cx="807331" cy="34753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dirty="0"/>
          </a:p>
        </p:txBody>
      </p:sp>
      <p:sp>
        <p:nvSpPr>
          <p:cNvPr id="174" name="CuadroTexto 173"/>
          <p:cNvSpPr txBox="1"/>
          <p:nvPr/>
        </p:nvSpPr>
        <p:spPr>
          <a:xfrm>
            <a:off x="7913759" y="4935093"/>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9</a:t>
            </a:r>
          </a:p>
        </p:txBody>
      </p:sp>
      <p:sp>
        <p:nvSpPr>
          <p:cNvPr id="179" name="CuadroTexto 178"/>
          <p:cNvSpPr txBox="1"/>
          <p:nvPr/>
        </p:nvSpPr>
        <p:spPr>
          <a:xfrm>
            <a:off x="8770035" y="4953601"/>
            <a:ext cx="1787462" cy="302584"/>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300" dirty="0" smtClean="0">
                <a:solidFill>
                  <a:schemeClr val="tx1"/>
                </a:solidFill>
                <a:latin typeface="Arial" panose="020B0604020202020204" pitchFamily="34" charset="0"/>
                <a:cs typeface="Arial" panose="020B0604020202020204" pitchFamily="34" charset="0"/>
              </a:rPr>
              <a:t>Afrodescendiente</a:t>
            </a:r>
            <a:endParaRPr lang="es-MX" sz="1300" b="0" dirty="0" smtClean="0">
              <a:solidFill>
                <a:schemeClr val="tx1"/>
              </a:solidFill>
              <a:latin typeface="Arial" panose="020B0604020202020204" pitchFamily="34" charset="0"/>
              <a:cs typeface="Arial" panose="020B0604020202020204" pitchFamily="34" charset="0"/>
            </a:endParaRPr>
          </a:p>
        </p:txBody>
      </p:sp>
      <p:pic>
        <p:nvPicPr>
          <p:cNvPr id="189" name="Imagen 1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5464" y="2939722"/>
            <a:ext cx="288666" cy="757748"/>
          </a:xfrm>
          <a:prstGeom prst="rect">
            <a:avLst/>
          </a:prstGeom>
        </p:spPr>
      </p:pic>
      <p:sp>
        <p:nvSpPr>
          <p:cNvPr id="191" name="CuadroTexto 190"/>
          <p:cNvSpPr txBox="1"/>
          <p:nvPr/>
        </p:nvSpPr>
        <p:spPr>
          <a:xfrm>
            <a:off x="10731573" y="4451714"/>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8</a:t>
            </a:r>
          </a:p>
        </p:txBody>
      </p:sp>
      <p:sp>
        <p:nvSpPr>
          <p:cNvPr id="192" name="CuadroTexto 191"/>
          <p:cNvSpPr txBox="1"/>
          <p:nvPr/>
        </p:nvSpPr>
        <p:spPr>
          <a:xfrm>
            <a:off x="10714488" y="4961038"/>
            <a:ext cx="746940" cy="28771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600" b="1" dirty="0" smtClean="0">
                <a:solidFill>
                  <a:schemeClr val="tx1"/>
                </a:solidFill>
                <a:latin typeface="Arial" panose="020B0604020202020204" pitchFamily="34" charset="0"/>
                <a:cs typeface="Arial" panose="020B0604020202020204" pitchFamily="34" charset="0"/>
              </a:rPr>
              <a:t>5</a:t>
            </a:r>
          </a:p>
        </p:txBody>
      </p:sp>
      <p:sp>
        <p:nvSpPr>
          <p:cNvPr id="197" name="Marcador de contenido 1"/>
          <p:cNvSpPr txBox="1">
            <a:spLocks/>
          </p:cNvSpPr>
          <p:nvPr/>
        </p:nvSpPr>
        <p:spPr>
          <a:xfrm>
            <a:off x="8597071" y="3170244"/>
            <a:ext cx="1894672" cy="45064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500" b="1" dirty="0" smtClean="0">
                <a:solidFill>
                  <a:srgbClr val="002060"/>
                </a:solidFill>
              </a:rPr>
              <a:t>Otra…</a:t>
            </a:r>
            <a:endParaRPr lang="es-MX" sz="1500" b="1" baseline="30000" dirty="0">
              <a:solidFill>
                <a:srgbClr val="002060"/>
              </a:solidFill>
            </a:endParaRPr>
          </a:p>
        </p:txBody>
      </p:sp>
      <p:pic>
        <p:nvPicPr>
          <p:cNvPr id="198" name="Imagen 1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7757" y="2964857"/>
            <a:ext cx="291322" cy="751610"/>
          </a:xfrm>
          <a:prstGeom prst="rect">
            <a:avLst/>
          </a:prstGeom>
        </p:spPr>
      </p:pic>
      <p:sp>
        <p:nvSpPr>
          <p:cNvPr id="79" name="20 CuadroTexto"/>
          <p:cNvSpPr txBox="1"/>
          <p:nvPr/>
        </p:nvSpPr>
        <p:spPr>
          <a:xfrm>
            <a:off x="1794887" y="2627315"/>
            <a:ext cx="4652427" cy="338554"/>
          </a:xfrm>
          <a:prstGeom prst="rect">
            <a:avLst/>
          </a:prstGeom>
          <a:noFill/>
        </p:spPr>
        <p:txBody>
          <a:bodyPr wrap="square" rtlCol="0">
            <a:spAutoFit/>
          </a:bodyPr>
          <a:lstStyle/>
          <a:p>
            <a:pPr algn="ctr"/>
            <a:r>
              <a:rPr lang="es-MX" sz="1600" b="1" dirty="0" smtClean="0">
                <a:latin typeface="Arial" panose="020B0604020202020204" pitchFamily="34" charset="0"/>
                <a:cs typeface="Arial" panose="020B0604020202020204" pitchFamily="34" charset="0"/>
              </a:rPr>
              <a:t>Principales </a:t>
            </a:r>
            <a:r>
              <a:rPr lang="es-MX" sz="1600" b="1" dirty="0">
                <a:latin typeface="Arial" panose="020B0604020202020204" pitchFamily="34" charset="0"/>
                <a:cs typeface="Arial" panose="020B0604020202020204" pitchFamily="34" charset="0"/>
              </a:rPr>
              <a:t>características no aceptadas</a:t>
            </a:r>
          </a:p>
        </p:txBody>
      </p:sp>
      <p:pic>
        <p:nvPicPr>
          <p:cNvPr id="4" name="Imagen 3"/>
          <p:cNvPicPr>
            <a:picLocks noChangeAspect="1"/>
          </p:cNvPicPr>
          <p:nvPr/>
        </p:nvPicPr>
        <p:blipFill>
          <a:blip r:embed="rId5"/>
          <a:stretch>
            <a:fillRect/>
          </a:stretch>
        </p:blipFill>
        <p:spPr>
          <a:xfrm>
            <a:off x="3609867" y="3654955"/>
            <a:ext cx="1022668" cy="1049280"/>
          </a:xfrm>
          <a:prstGeom prst="rect">
            <a:avLst/>
          </a:prstGeom>
        </p:spPr>
      </p:pic>
    </p:spTree>
    <p:extLst>
      <p:ext uri="{BB962C8B-B14F-4D97-AF65-F5344CB8AC3E}">
        <p14:creationId xmlns:p14="http://schemas.microsoft.com/office/powerpoint/2010/main" val="3164478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7 Gráfico"/>
          <p:cNvGraphicFramePr>
            <a:graphicFrameLocks/>
          </p:cNvGraphicFramePr>
          <p:nvPr>
            <p:extLst>
              <p:ext uri="{D42A27DB-BD31-4B8C-83A1-F6EECF244321}">
                <p14:modId xmlns:p14="http://schemas.microsoft.com/office/powerpoint/2010/main" val="4052750869"/>
              </p:ext>
            </p:extLst>
          </p:nvPr>
        </p:nvGraphicFramePr>
        <p:xfrm>
          <a:off x="2169192" y="3089121"/>
          <a:ext cx="7628400" cy="2790000"/>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ortar rectángulo de esquina sencilla 26"/>
          <p:cNvSpPr/>
          <p:nvPr/>
        </p:nvSpPr>
        <p:spPr>
          <a:xfrm rot="10800000" flipH="1">
            <a:off x="890226" y="1185946"/>
            <a:ext cx="10634006" cy="799019"/>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8" name="Grupo 27"/>
          <p:cNvGrpSpPr/>
          <p:nvPr/>
        </p:nvGrpSpPr>
        <p:grpSpPr>
          <a:xfrm>
            <a:off x="664706" y="1168401"/>
            <a:ext cx="225520" cy="235598"/>
            <a:chOff x="446278" y="2339420"/>
            <a:chExt cx="225520" cy="235598"/>
          </a:xfrm>
        </p:grpSpPr>
        <p:sp>
          <p:nvSpPr>
            <p:cNvPr id="29" name="Redondear rectángulo de esquina del mismo lado 28"/>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CuadroTexto 29"/>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sp>
        <p:nvSpPr>
          <p:cNvPr id="2" name="Título 1"/>
          <p:cNvSpPr>
            <a:spLocks noGrp="1"/>
          </p:cNvSpPr>
          <p:nvPr>
            <p:ph type="title"/>
          </p:nvPr>
        </p:nvSpPr>
        <p:spPr/>
        <p:txBody>
          <a:bodyPr/>
          <a:lstStyle/>
          <a:p>
            <a:r>
              <a:rPr lang="es-MX" dirty="0" smtClean="0"/>
              <a:t>Valores y actitudes</a:t>
            </a:r>
            <a:endParaRPr lang="es-MX" dirty="0"/>
          </a:p>
        </p:txBody>
      </p:sp>
      <p:sp>
        <p:nvSpPr>
          <p:cNvPr id="3" name="Marcador de texto 2"/>
          <p:cNvSpPr>
            <a:spLocks noGrp="1"/>
          </p:cNvSpPr>
          <p:nvPr>
            <p:ph type="body" sz="quarter" idx="10"/>
          </p:nvPr>
        </p:nvSpPr>
        <p:spPr/>
        <p:txBody>
          <a:bodyPr/>
          <a:lstStyle/>
          <a:p>
            <a:r>
              <a:rPr lang="es-MX" dirty="0" smtClean="0"/>
              <a:t>Fuente: INEGI. Encuesta Nacional sobre Discriminación 2017.</a:t>
            </a:r>
            <a:endParaRPr lang="es-MX" dirty="0"/>
          </a:p>
        </p:txBody>
      </p:sp>
      <p:sp>
        <p:nvSpPr>
          <p:cNvPr id="18" name="Marcador de contenido 1"/>
          <p:cNvSpPr txBox="1">
            <a:spLocks/>
          </p:cNvSpPr>
          <p:nvPr/>
        </p:nvSpPr>
        <p:spPr>
          <a:xfrm>
            <a:off x="909121" y="1168401"/>
            <a:ext cx="10729485" cy="80339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dirty="0" smtClean="0"/>
              <a:t>La sociedad da apertura a distintas acciones según su grado de permisividad. Al indagar si la población justifica o no algunas prácticas o conductas, destaca que </a:t>
            </a:r>
            <a:r>
              <a:rPr lang="es-MX" sz="1600" b="1" dirty="0" smtClean="0"/>
              <a:t>61.5%</a:t>
            </a:r>
            <a:r>
              <a:rPr lang="es-MX" sz="1600" dirty="0" smtClean="0"/>
              <a:t> considera que en </a:t>
            </a:r>
            <a:r>
              <a:rPr lang="es-MX" sz="1600" b="1" i="1" dirty="0" smtClean="0"/>
              <a:t>poco o nada </a:t>
            </a:r>
            <a:r>
              <a:rPr lang="es-MX" sz="1600" b="1" dirty="0" smtClean="0"/>
              <a:t>se justifica </a:t>
            </a:r>
            <a:r>
              <a:rPr lang="es-MX" sz="1600" dirty="0" smtClean="0"/>
              <a:t>que </a:t>
            </a:r>
            <a:r>
              <a:rPr lang="es-MX" sz="1600" b="1" dirty="0" smtClean="0"/>
              <a:t>dos personas del mismo sexo vivan como pareja. </a:t>
            </a:r>
            <a:endParaRPr lang="es-MX" sz="1600" b="1" dirty="0"/>
          </a:p>
        </p:txBody>
      </p:sp>
      <p:sp>
        <p:nvSpPr>
          <p:cNvPr id="23" name="CuadroTexto 22"/>
          <p:cNvSpPr txBox="1"/>
          <p:nvPr/>
        </p:nvSpPr>
        <p:spPr>
          <a:xfrm>
            <a:off x="1596790" y="2343358"/>
            <a:ext cx="8366076" cy="84293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buSzPct val="80000"/>
            </a:pPr>
            <a:r>
              <a:rPr lang="es-MX" sz="1600" dirty="0" smtClean="0">
                <a:solidFill>
                  <a:schemeClr val="tx1"/>
                </a:solidFill>
                <a:latin typeface="Arial" panose="020B0604020202020204" pitchFamily="34" charset="0"/>
                <a:cs typeface="Arial" panose="020B0604020202020204" pitchFamily="34" charset="0"/>
              </a:rPr>
              <a:t>Porcentaje </a:t>
            </a:r>
            <a:r>
              <a:rPr lang="es-MX" sz="1600" b="0" dirty="0" smtClean="0">
                <a:solidFill>
                  <a:schemeClr val="tx1"/>
                </a:solidFill>
                <a:latin typeface="Arial" panose="020B0604020202020204" pitchFamily="34" charset="0"/>
                <a:cs typeface="Arial" panose="020B0604020202020204" pitchFamily="34" charset="0"/>
              </a:rPr>
              <a:t>de la población </a:t>
            </a:r>
            <a:r>
              <a:rPr lang="es-MX" sz="1600" b="0" dirty="0">
                <a:solidFill>
                  <a:schemeClr val="tx1"/>
                </a:solidFill>
                <a:latin typeface="Arial" panose="020B0604020202020204" pitchFamily="34" charset="0"/>
                <a:cs typeface="Arial" panose="020B0604020202020204" pitchFamily="34" charset="0"/>
              </a:rPr>
              <a:t>de 18 años y más </a:t>
            </a:r>
            <a:r>
              <a:rPr lang="es-MX" sz="1600" dirty="0" smtClean="0">
                <a:solidFill>
                  <a:schemeClr val="tx1"/>
                </a:solidFill>
                <a:latin typeface="Arial" panose="020B0604020202020204" pitchFamily="34" charset="0"/>
                <a:cs typeface="Arial" panose="020B0604020202020204" pitchFamily="34" charset="0"/>
              </a:rPr>
              <a:t>que justifica POCO o NADA que </a:t>
            </a:r>
            <a:r>
              <a:rPr lang="es-MX" sz="1600" dirty="0">
                <a:solidFill>
                  <a:schemeClr val="tx1"/>
                </a:solidFill>
                <a:latin typeface="Arial" panose="020B0604020202020204" pitchFamily="34" charset="0"/>
                <a:cs typeface="Arial" panose="020B0604020202020204" pitchFamily="34" charset="0"/>
              </a:rPr>
              <a:t>se </a:t>
            </a:r>
            <a:r>
              <a:rPr lang="es-MX" sz="1600" dirty="0" smtClean="0">
                <a:solidFill>
                  <a:schemeClr val="tx1"/>
                </a:solidFill>
                <a:latin typeface="Arial" panose="020B0604020202020204" pitchFamily="34" charset="0"/>
                <a:cs typeface="Arial" panose="020B0604020202020204" pitchFamily="34" charset="0"/>
              </a:rPr>
              <a:t>realicen </a:t>
            </a:r>
            <a:r>
              <a:rPr lang="es-MX" sz="1600" dirty="0">
                <a:solidFill>
                  <a:schemeClr val="tx1"/>
                </a:solidFill>
                <a:latin typeface="Arial" panose="020B0604020202020204" pitchFamily="34" charset="0"/>
                <a:cs typeface="Arial" panose="020B0604020202020204" pitchFamily="34" charset="0"/>
              </a:rPr>
              <a:t>distintas prácticas </a:t>
            </a:r>
            <a:endParaRPr lang="es-MX" sz="1600" baseline="30000" dirty="0">
              <a:solidFill>
                <a:schemeClr val="tx1"/>
              </a:solidFill>
              <a:latin typeface="Arial" panose="020B0604020202020204" pitchFamily="34" charset="0"/>
              <a:cs typeface="Arial" panose="020B0604020202020204" pitchFamily="34" charset="0"/>
            </a:endParaRPr>
          </a:p>
          <a:p>
            <a:pPr algn="ctr">
              <a:buSzPct val="80000"/>
            </a:pPr>
            <a:endParaRPr lang="es-MX" sz="1600"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92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Valores y actitudes</a:t>
            </a:r>
            <a:endParaRPr lang="es-MX" dirty="0"/>
          </a:p>
        </p:txBody>
      </p:sp>
      <p:sp>
        <p:nvSpPr>
          <p:cNvPr id="3" name="Marcador de texto 2"/>
          <p:cNvSpPr>
            <a:spLocks noGrp="1"/>
          </p:cNvSpPr>
          <p:nvPr>
            <p:ph type="body" sz="quarter" idx="10"/>
          </p:nvPr>
        </p:nvSpPr>
        <p:spPr>
          <a:xfrm>
            <a:off x="891703" y="5988425"/>
            <a:ext cx="7175435" cy="400946"/>
          </a:xfrm>
        </p:spPr>
        <p:txBody>
          <a:bodyPr/>
          <a:lstStyle/>
          <a:p>
            <a:r>
              <a:rPr lang="es-MX" dirty="0" smtClean="0"/>
              <a:t>* </a:t>
            </a:r>
            <a:r>
              <a:rPr lang="es-MX" dirty="0"/>
              <a:t>Nivel de precisión de las estimaciones: </a:t>
            </a:r>
            <a:r>
              <a:rPr lang="es-MX" b="1" dirty="0"/>
              <a:t>Moderada</a:t>
            </a:r>
            <a:r>
              <a:rPr lang="es-MX" dirty="0"/>
              <a:t>, CV en el rango de [15%, 30%).</a:t>
            </a:r>
          </a:p>
          <a:p>
            <a:r>
              <a:rPr lang="es-MX" dirty="0" smtClean="0"/>
              <a:t>Fuente: INEGI. Encuesta Nacional sobre Discriminación 2017.</a:t>
            </a:r>
            <a:endParaRPr lang="es-MX" dirty="0"/>
          </a:p>
        </p:txBody>
      </p:sp>
      <p:sp>
        <p:nvSpPr>
          <p:cNvPr id="10" name="CuadroTexto 9"/>
          <p:cNvSpPr txBox="1"/>
          <p:nvPr/>
        </p:nvSpPr>
        <p:spPr>
          <a:xfrm>
            <a:off x="1550595" y="1233876"/>
            <a:ext cx="9367613" cy="695959"/>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buSzPct val="80000"/>
            </a:pPr>
            <a:r>
              <a:rPr lang="es-MX" sz="1700" dirty="0" smtClean="0">
                <a:solidFill>
                  <a:schemeClr val="tx1"/>
                </a:solidFill>
                <a:latin typeface="Arial" panose="020B0604020202020204" pitchFamily="34" charset="0"/>
                <a:cs typeface="Arial" panose="020B0604020202020204" pitchFamily="34" charset="0"/>
              </a:rPr>
              <a:t>Porcentaje </a:t>
            </a:r>
            <a:r>
              <a:rPr lang="es-MX" sz="1700" b="0" dirty="0" smtClean="0">
                <a:solidFill>
                  <a:schemeClr val="tx1"/>
                </a:solidFill>
                <a:latin typeface="Arial" panose="020B0604020202020204" pitchFamily="34" charset="0"/>
                <a:cs typeface="Arial" panose="020B0604020202020204" pitchFamily="34" charset="0"/>
              </a:rPr>
              <a:t>de la población </a:t>
            </a:r>
            <a:r>
              <a:rPr lang="es-MX" sz="1700" b="0" dirty="0">
                <a:solidFill>
                  <a:schemeClr val="tx1"/>
                </a:solidFill>
                <a:latin typeface="Arial" panose="020B0604020202020204" pitchFamily="34" charset="0"/>
                <a:cs typeface="Arial" panose="020B0604020202020204" pitchFamily="34" charset="0"/>
              </a:rPr>
              <a:t>de 18 años y más </a:t>
            </a:r>
            <a:r>
              <a:rPr lang="es-MX" sz="1700" dirty="0" smtClean="0">
                <a:solidFill>
                  <a:schemeClr val="tx1"/>
                </a:solidFill>
                <a:latin typeface="Arial" panose="020B0604020202020204" pitchFamily="34" charset="0"/>
                <a:cs typeface="Arial" panose="020B0604020202020204" pitchFamily="34" charset="0"/>
              </a:rPr>
              <a:t>que justifica MUCHO o ALGO que se realicen distintas prácticas </a:t>
            </a:r>
            <a:endParaRPr lang="es-MX" sz="1700" baseline="30000" dirty="0">
              <a:solidFill>
                <a:schemeClr val="tx1"/>
              </a:solidFill>
              <a:latin typeface="Arial" panose="020B0604020202020204" pitchFamily="34" charset="0"/>
              <a:cs typeface="Arial" panose="020B0604020202020204" pitchFamily="34" charset="0"/>
            </a:endParaRPr>
          </a:p>
        </p:txBody>
      </p:sp>
      <p:grpSp>
        <p:nvGrpSpPr>
          <p:cNvPr id="5" name="Grupo 4"/>
          <p:cNvGrpSpPr/>
          <p:nvPr/>
        </p:nvGrpSpPr>
        <p:grpSpPr>
          <a:xfrm>
            <a:off x="2490074" y="2189371"/>
            <a:ext cx="7383600" cy="3693600"/>
            <a:chOff x="2490074" y="2189371"/>
            <a:chExt cx="7383600" cy="3693600"/>
          </a:xfrm>
        </p:grpSpPr>
        <p:graphicFrame>
          <p:nvGraphicFramePr>
            <p:cNvPr id="7" name="4 Gráfico"/>
            <p:cNvGraphicFramePr>
              <a:graphicFrameLocks/>
            </p:cNvGraphicFramePr>
            <p:nvPr>
              <p:extLst>
                <p:ext uri="{D42A27DB-BD31-4B8C-83A1-F6EECF244321}">
                  <p14:modId xmlns:p14="http://schemas.microsoft.com/office/powerpoint/2010/main" val="2545668198"/>
                </p:ext>
              </p:extLst>
            </p:nvPr>
          </p:nvGraphicFramePr>
          <p:xfrm>
            <a:off x="2490074" y="2189371"/>
            <a:ext cx="7383600" cy="369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7020578" y="4514850"/>
              <a:ext cx="255198"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sp>
          <p:nvSpPr>
            <p:cNvPr id="8" name="CuadroTexto 7"/>
            <p:cNvSpPr txBox="1"/>
            <p:nvPr/>
          </p:nvSpPr>
          <p:spPr>
            <a:xfrm>
              <a:off x="6981154" y="5198910"/>
              <a:ext cx="255198"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63092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57B10-9A2E-4604-9055-C509A59DE760}"/>
              </a:ext>
            </a:extLst>
          </p:cNvPr>
          <p:cNvSpPr>
            <a:spLocks noGrp="1"/>
          </p:cNvSpPr>
          <p:nvPr>
            <p:ph type="title"/>
          </p:nvPr>
        </p:nvSpPr>
        <p:spPr/>
        <p:txBody>
          <a:bodyPr/>
          <a:lstStyle/>
          <a:p>
            <a:r>
              <a:rPr lang="es-MX" dirty="0"/>
              <a:t>Valores y actitudes</a:t>
            </a:r>
          </a:p>
        </p:txBody>
      </p:sp>
      <p:sp>
        <p:nvSpPr>
          <p:cNvPr id="182" name="Marcador de texto 181"/>
          <p:cNvSpPr>
            <a:spLocks noGrp="1"/>
          </p:cNvSpPr>
          <p:nvPr>
            <p:ph type="body" sz="quarter" idx="10"/>
          </p:nvPr>
        </p:nvSpPr>
        <p:spPr>
          <a:xfrm>
            <a:off x="735061" y="5759276"/>
            <a:ext cx="7175435" cy="702721"/>
          </a:xfrm>
        </p:spPr>
        <p:txBody>
          <a:bodyPr/>
          <a:lstStyle/>
          <a:p>
            <a:r>
              <a:rPr lang="es-MX" dirty="0"/>
              <a:t>Fuente: INEGI. Encuesta Nacional sobre Discriminación 2017</a:t>
            </a:r>
            <a:r>
              <a:rPr lang="es-MX" dirty="0" smtClean="0"/>
              <a:t>.</a:t>
            </a:r>
            <a:endParaRPr lang="es-MX" dirty="0"/>
          </a:p>
        </p:txBody>
      </p:sp>
      <p:sp>
        <p:nvSpPr>
          <p:cNvPr id="197" name="Marcador de contenido 3"/>
          <p:cNvSpPr txBox="1">
            <a:spLocks noGrp="1"/>
          </p:cNvSpPr>
          <p:nvPr>
            <p:ph idx="4294967295"/>
          </p:nvPr>
        </p:nvSpPr>
        <p:spPr>
          <a:xfrm>
            <a:off x="1717099" y="1092345"/>
            <a:ext cx="9299575" cy="615950"/>
          </a:xfrm>
          <a:prstGeom prst="rect">
            <a:avLst/>
          </a:prstGeom>
          <a:noFill/>
        </p:spPr>
        <p:txBody>
          <a:bodyPr wrap="square" rtlCol="0">
            <a:spAutoFit/>
          </a:bodyPr>
          <a:lstStyle/>
          <a:p>
            <a:pPr algn="ctr"/>
            <a:r>
              <a:rPr lang="es-MX" sz="1700" b="1" dirty="0"/>
              <a:t>Porcentaje </a:t>
            </a:r>
            <a:r>
              <a:rPr lang="es-MX" sz="1700" dirty="0"/>
              <a:t>de población de 18 años </a:t>
            </a:r>
            <a:r>
              <a:rPr lang="es-MX" sz="1700" dirty="0" smtClean="0"/>
              <a:t>y </a:t>
            </a:r>
            <a:r>
              <a:rPr lang="es-MX" sz="1700" dirty="0"/>
              <a:t>más </a:t>
            </a:r>
            <a:r>
              <a:rPr lang="es-MX" sz="1700" dirty="0" smtClean="0"/>
              <a:t>que </a:t>
            </a:r>
            <a:r>
              <a:rPr lang="es-MX" sz="1700" dirty="0"/>
              <a:t>declaró que </a:t>
            </a:r>
            <a:r>
              <a:rPr lang="es-MX" sz="1700" b="1" dirty="0"/>
              <a:t>justifica </a:t>
            </a:r>
            <a:r>
              <a:rPr lang="es-MX" sz="1700" b="1" dirty="0" smtClean="0"/>
              <a:t>POCO o NADA </a:t>
            </a:r>
            <a:r>
              <a:rPr lang="es-MX" sz="1700" b="1" dirty="0"/>
              <a:t>que </a:t>
            </a:r>
            <a:r>
              <a:rPr lang="es-MX" sz="1700" b="1" i="1" dirty="0"/>
              <a:t>dos personas del mismo sexo vivan juntas como </a:t>
            </a:r>
            <a:r>
              <a:rPr lang="es-MX" sz="1700" b="1" i="1" dirty="0" smtClean="0"/>
              <a:t>pareja</a:t>
            </a:r>
            <a:endParaRPr lang="es-MX" sz="1700" dirty="0"/>
          </a:p>
        </p:txBody>
      </p:sp>
      <p:graphicFrame>
        <p:nvGraphicFramePr>
          <p:cNvPr id="12" name="Marcador de contenido 5">
            <a:extLst>
              <a:ext uri="{FF2B5EF4-FFF2-40B4-BE49-F238E27FC236}">
                <a16:creationId xmlns:a16="http://schemas.microsoft.com/office/drawing/2014/main" id="{E4F66A66-F732-4A49-9613-35F62CAD3040}"/>
              </a:ext>
            </a:extLst>
          </p:cNvPr>
          <p:cNvGraphicFramePr>
            <a:graphicFrameLocks noGrp="1"/>
          </p:cNvGraphicFramePr>
          <p:nvPr>
            <p:extLst>
              <p:ext uri="{D42A27DB-BD31-4B8C-83A1-F6EECF244321}">
                <p14:modId xmlns:p14="http://schemas.microsoft.com/office/powerpoint/2010/main" val="1663225146"/>
              </p:ext>
            </p:extLst>
          </p:nvPr>
        </p:nvGraphicFramePr>
        <p:xfrm>
          <a:off x="1501874" y="2055549"/>
          <a:ext cx="9360000" cy="355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1482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57B10-9A2E-4604-9055-C509A59DE760}"/>
              </a:ext>
            </a:extLst>
          </p:cNvPr>
          <p:cNvSpPr>
            <a:spLocks noGrp="1"/>
          </p:cNvSpPr>
          <p:nvPr>
            <p:ph type="title"/>
          </p:nvPr>
        </p:nvSpPr>
        <p:spPr/>
        <p:txBody>
          <a:bodyPr/>
          <a:lstStyle/>
          <a:p>
            <a:r>
              <a:rPr lang="es-MX" dirty="0"/>
              <a:t>Valores y actitudes</a:t>
            </a:r>
          </a:p>
        </p:txBody>
      </p:sp>
      <p:sp>
        <p:nvSpPr>
          <p:cNvPr id="182" name="Marcador de texto 181"/>
          <p:cNvSpPr>
            <a:spLocks noGrp="1"/>
          </p:cNvSpPr>
          <p:nvPr>
            <p:ph type="body" sz="quarter" idx="10"/>
          </p:nvPr>
        </p:nvSpPr>
        <p:spPr>
          <a:xfrm>
            <a:off x="719726" y="5759805"/>
            <a:ext cx="7175435" cy="702721"/>
          </a:xfrm>
        </p:spPr>
        <p:txBody>
          <a:bodyPr/>
          <a:lstStyle/>
          <a:p>
            <a:r>
              <a:rPr lang="es-MX" dirty="0"/>
              <a:t>Fuente: INEGI. Encuesta Nacional sobre Discriminación 2017</a:t>
            </a:r>
            <a:r>
              <a:rPr lang="es-MX" dirty="0" smtClean="0"/>
              <a:t>.</a:t>
            </a:r>
            <a:endParaRPr lang="es-MX" dirty="0"/>
          </a:p>
        </p:txBody>
      </p:sp>
      <p:sp>
        <p:nvSpPr>
          <p:cNvPr id="196" name="Marcador de contenido 3"/>
          <p:cNvSpPr txBox="1">
            <a:spLocks noGrp="1"/>
          </p:cNvSpPr>
          <p:nvPr>
            <p:ph idx="4294967295"/>
          </p:nvPr>
        </p:nvSpPr>
        <p:spPr>
          <a:xfrm>
            <a:off x="909122" y="1092167"/>
            <a:ext cx="10511913" cy="615950"/>
          </a:xfrm>
          <a:prstGeom prst="rect">
            <a:avLst/>
          </a:prstGeom>
          <a:noFill/>
        </p:spPr>
        <p:txBody>
          <a:bodyPr wrap="square" rtlCol="0">
            <a:spAutoFit/>
          </a:bodyPr>
          <a:lstStyle/>
          <a:p>
            <a:pPr algn="ctr"/>
            <a:r>
              <a:rPr lang="es-MX" sz="1700" b="1" dirty="0"/>
              <a:t>Porcentaje </a:t>
            </a:r>
            <a:r>
              <a:rPr lang="es-MX" sz="1700" dirty="0"/>
              <a:t>de población de 18 años y más </a:t>
            </a:r>
            <a:r>
              <a:rPr lang="es-MX" sz="1700" dirty="0" smtClean="0"/>
              <a:t>que </a:t>
            </a:r>
            <a:r>
              <a:rPr lang="es-MX" sz="1700" dirty="0"/>
              <a:t>declaró que </a:t>
            </a:r>
            <a:r>
              <a:rPr lang="es-MX" sz="1700" b="1" dirty="0"/>
              <a:t>justifica </a:t>
            </a:r>
            <a:r>
              <a:rPr lang="es-MX" sz="1700" b="1" dirty="0" smtClean="0"/>
              <a:t>POCO o NADA </a:t>
            </a:r>
            <a:r>
              <a:rPr lang="es-MX" sz="1700" b="1" dirty="0"/>
              <a:t>que </a:t>
            </a:r>
            <a:r>
              <a:rPr lang="es-MX" sz="1700" b="1" i="1" dirty="0"/>
              <a:t>las personas practiquen tradiciones o costumbres distintas a las </a:t>
            </a:r>
            <a:r>
              <a:rPr lang="es-MX" sz="1700" b="1" i="1" dirty="0" smtClean="0"/>
              <a:t>mexicanas</a:t>
            </a:r>
            <a:endParaRPr lang="es-MX" sz="1700" dirty="0"/>
          </a:p>
        </p:txBody>
      </p:sp>
      <p:graphicFrame>
        <p:nvGraphicFramePr>
          <p:cNvPr id="11" name="Marcador de contenido 5">
            <a:extLst>
              <a:ext uri="{FF2B5EF4-FFF2-40B4-BE49-F238E27FC236}">
                <a16:creationId xmlns:a16="http://schemas.microsoft.com/office/drawing/2014/main" id="{E4F66A66-F732-4A49-9613-35F62CAD3040}"/>
              </a:ext>
            </a:extLst>
          </p:cNvPr>
          <p:cNvGraphicFramePr>
            <a:graphicFrameLocks noGrp="1"/>
          </p:cNvGraphicFramePr>
          <p:nvPr>
            <p:extLst>
              <p:ext uri="{D42A27DB-BD31-4B8C-83A1-F6EECF244321}">
                <p14:modId xmlns:p14="http://schemas.microsoft.com/office/powerpoint/2010/main" val="3787681595"/>
              </p:ext>
            </p:extLst>
          </p:nvPr>
        </p:nvGraphicFramePr>
        <p:xfrm>
          <a:off x="1485078" y="1955561"/>
          <a:ext cx="9360000" cy="355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7286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57B10-9A2E-4604-9055-C509A59DE760}"/>
              </a:ext>
            </a:extLst>
          </p:cNvPr>
          <p:cNvSpPr>
            <a:spLocks noGrp="1"/>
          </p:cNvSpPr>
          <p:nvPr>
            <p:ph type="title"/>
          </p:nvPr>
        </p:nvSpPr>
        <p:spPr/>
        <p:txBody>
          <a:bodyPr/>
          <a:lstStyle/>
          <a:p>
            <a:r>
              <a:rPr lang="es-MX" dirty="0"/>
              <a:t>Valores y actitudes</a:t>
            </a:r>
          </a:p>
        </p:txBody>
      </p:sp>
      <p:sp>
        <p:nvSpPr>
          <p:cNvPr id="182" name="Marcador de texto 181"/>
          <p:cNvSpPr>
            <a:spLocks noGrp="1"/>
          </p:cNvSpPr>
          <p:nvPr>
            <p:ph type="body" sz="quarter" idx="10"/>
          </p:nvPr>
        </p:nvSpPr>
        <p:spPr>
          <a:xfrm>
            <a:off x="719726" y="5759805"/>
            <a:ext cx="7175435" cy="702721"/>
          </a:xfrm>
        </p:spPr>
        <p:txBody>
          <a:bodyPr/>
          <a:lstStyle/>
          <a:p>
            <a:r>
              <a:rPr lang="es-MX" dirty="0"/>
              <a:t>Fuente: INEGI. Encuesta Nacional sobre Discriminación 2017</a:t>
            </a:r>
            <a:r>
              <a:rPr lang="es-MX" dirty="0" smtClean="0"/>
              <a:t>.</a:t>
            </a:r>
            <a:endParaRPr lang="es-MX" dirty="0"/>
          </a:p>
        </p:txBody>
      </p:sp>
      <p:sp>
        <p:nvSpPr>
          <p:cNvPr id="196" name="Marcador de contenido 3"/>
          <p:cNvSpPr txBox="1">
            <a:spLocks noGrp="1"/>
          </p:cNvSpPr>
          <p:nvPr>
            <p:ph idx="4294967295"/>
          </p:nvPr>
        </p:nvSpPr>
        <p:spPr>
          <a:xfrm>
            <a:off x="909122" y="1092167"/>
            <a:ext cx="10511913" cy="646331"/>
          </a:xfrm>
          <a:prstGeom prst="rect">
            <a:avLst/>
          </a:prstGeom>
          <a:noFill/>
        </p:spPr>
        <p:txBody>
          <a:bodyPr wrap="square" rtlCol="0">
            <a:spAutoFit/>
          </a:bodyPr>
          <a:lstStyle/>
          <a:p>
            <a:pPr algn="ctr"/>
            <a:r>
              <a:rPr lang="es-MX" b="1" dirty="0" smtClean="0"/>
              <a:t>Porcentaje </a:t>
            </a:r>
            <a:r>
              <a:rPr lang="es-MX" dirty="0"/>
              <a:t>de población de 18 años y más que </a:t>
            </a:r>
            <a:r>
              <a:rPr lang="es-MX" b="1" dirty="0"/>
              <a:t>justifica MUCHO o ALGO </a:t>
            </a:r>
            <a:r>
              <a:rPr lang="es-MX" b="1" i="1" dirty="0"/>
              <a:t>llamar a la policía cuando hay jóvenes reunidos en una </a:t>
            </a:r>
            <a:r>
              <a:rPr lang="es-MX" b="1" i="1" dirty="0" smtClean="0"/>
              <a:t>esquina</a:t>
            </a:r>
            <a:endParaRPr lang="es-MX" sz="1700" dirty="0"/>
          </a:p>
        </p:txBody>
      </p:sp>
      <p:graphicFrame>
        <p:nvGraphicFramePr>
          <p:cNvPr id="12" name="Marcador de contenido 5">
            <a:extLst>
              <a:ext uri="{FF2B5EF4-FFF2-40B4-BE49-F238E27FC236}">
                <a16:creationId xmlns:a16="http://schemas.microsoft.com/office/drawing/2014/main" id="{E4F66A66-F732-4A49-9613-35F62CAD3040}"/>
              </a:ext>
            </a:extLst>
          </p:cNvPr>
          <p:cNvGraphicFramePr>
            <a:graphicFrameLocks noGrp="1"/>
          </p:cNvGraphicFramePr>
          <p:nvPr>
            <p:extLst>
              <p:ext uri="{D42A27DB-BD31-4B8C-83A1-F6EECF244321}">
                <p14:modId xmlns:p14="http://schemas.microsoft.com/office/powerpoint/2010/main" val="1965230408"/>
              </p:ext>
            </p:extLst>
          </p:nvPr>
        </p:nvGraphicFramePr>
        <p:xfrm>
          <a:off x="1501874" y="1966997"/>
          <a:ext cx="9360000" cy="355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3238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ortar rectángulo de esquina sencilla 39"/>
          <p:cNvSpPr/>
          <p:nvPr/>
        </p:nvSpPr>
        <p:spPr>
          <a:xfrm rot="10800000" flipH="1">
            <a:off x="960076" y="1101952"/>
            <a:ext cx="10451995" cy="486030"/>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41" name="Grupo 40"/>
          <p:cNvGrpSpPr/>
          <p:nvPr/>
        </p:nvGrpSpPr>
        <p:grpSpPr>
          <a:xfrm>
            <a:off x="734554" y="1097384"/>
            <a:ext cx="227783" cy="235598"/>
            <a:chOff x="446278" y="2339420"/>
            <a:chExt cx="225520" cy="235598"/>
          </a:xfrm>
        </p:grpSpPr>
        <p:sp>
          <p:nvSpPr>
            <p:cNvPr id="42" name="Redondear rectángulo de esquina del mismo lado 41"/>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CuadroTexto 43"/>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sp>
        <p:nvSpPr>
          <p:cNvPr id="2" name="Título 1">
            <a:extLst>
              <a:ext uri="{FF2B5EF4-FFF2-40B4-BE49-F238E27FC236}">
                <a16:creationId xmlns:a16="http://schemas.microsoft.com/office/drawing/2014/main" id="{80B984DE-F426-47F9-ACFB-2AA30423A2BE}"/>
              </a:ext>
            </a:extLst>
          </p:cNvPr>
          <p:cNvSpPr>
            <a:spLocks noGrp="1"/>
          </p:cNvSpPr>
          <p:nvPr>
            <p:ph type="title"/>
          </p:nvPr>
        </p:nvSpPr>
        <p:spPr/>
        <p:txBody>
          <a:bodyPr/>
          <a:lstStyle/>
          <a:p>
            <a:r>
              <a:rPr lang="es-MX" dirty="0" smtClean="0"/>
              <a:t>Prejuicios</a:t>
            </a:r>
            <a:endParaRPr lang="es-MX" dirty="0"/>
          </a:p>
        </p:txBody>
      </p:sp>
      <p:sp>
        <p:nvSpPr>
          <p:cNvPr id="3" name="Marcador de texto 2"/>
          <p:cNvSpPr>
            <a:spLocks noGrp="1"/>
          </p:cNvSpPr>
          <p:nvPr>
            <p:ph type="body" sz="quarter" idx="10"/>
          </p:nvPr>
        </p:nvSpPr>
        <p:spPr>
          <a:xfrm>
            <a:off x="695616" y="6092033"/>
            <a:ext cx="6297187" cy="685562"/>
          </a:xfrm>
        </p:spPr>
        <p:txBody>
          <a:bodyPr/>
          <a:lstStyle/>
          <a:p>
            <a:r>
              <a:rPr lang="es-MX" baseline="30000" dirty="0" smtClean="0"/>
              <a:t>1 </a:t>
            </a:r>
            <a:r>
              <a:rPr lang="es-MX" i="1" dirty="0" smtClean="0"/>
              <a:t>Prohibido discriminar</a:t>
            </a:r>
            <a:r>
              <a:rPr lang="es-MX" dirty="0" smtClean="0"/>
              <a:t>. CONAPRED, segunda edición, 2008.</a:t>
            </a:r>
          </a:p>
          <a:p>
            <a:pPr marL="93663" indent="-93663"/>
            <a:r>
              <a:rPr lang="es-MX" baseline="30000" dirty="0" smtClean="0"/>
              <a:t>2</a:t>
            </a:r>
            <a:r>
              <a:rPr lang="es-MX" dirty="0" smtClean="0"/>
              <a:t> Las frases se retomaron de experiencias nacionales e internacionales adaptadas y con la aprobación de CONAPRED.</a:t>
            </a:r>
            <a:r>
              <a:rPr lang="es-MX" dirty="0"/>
              <a:t> </a:t>
            </a:r>
          </a:p>
          <a:p>
            <a:pPr marL="93663" indent="-93663"/>
            <a:r>
              <a:rPr lang="es-MX" dirty="0" smtClean="0"/>
              <a:t>* Nivel de precisión de las estimaciones: </a:t>
            </a:r>
            <a:r>
              <a:rPr lang="es-MX" b="1" dirty="0" smtClean="0"/>
              <a:t>Moderada</a:t>
            </a:r>
            <a:r>
              <a:rPr lang="es-MX" dirty="0" smtClean="0"/>
              <a:t>, </a:t>
            </a:r>
            <a:br>
              <a:rPr lang="es-MX" dirty="0" smtClean="0"/>
            </a:br>
            <a:r>
              <a:rPr lang="es-MX" dirty="0" smtClean="0"/>
              <a:t>CV en el rango de [15%, 30%).</a:t>
            </a:r>
          </a:p>
          <a:p>
            <a:r>
              <a:rPr lang="es-MX" dirty="0" smtClean="0"/>
              <a:t>Fuente: INEGI. Encuesta Nacional sobre Discriminación 2017.</a:t>
            </a:r>
            <a:endParaRPr lang="es-MX" dirty="0"/>
          </a:p>
        </p:txBody>
      </p:sp>
      <p:sp>
        <p:nvSpPr>
          <p:cNvPr id="7" name="Marcador de contenido 2">
            <a:extLst>
              <a:ext uri="{FF2B5EF4-FFF2-40B4-BE49-F238E27FC236}">
                <a16:creationId xmlns:a16="http://schemas.microsoft.com/office/drawing/2014/main" id="{7BA36BFC-4851-4D1B-9BDB-B4218FFE07C0}"/>
              </a:ext>
            </a:extLst>
          </p:cNvPr>
          <p:cNvSpPr>
            <a:spLocks noGrp="1"/>
          </p:cNvSpPr>
          <p:nvPr>
            <p:ph idx="4294967295"/>
          </p:nvPr>
        </p:nvSpPr>
        <p:spPr>
          <a:xfrm>
            <a:off x="695617" y="1645110"/>
            <a:ext cx="10886784" cy="376238"/>
          </a:xfrm>
        </p:spPr>
        <p:txBody>
          <a:bodyPr/>
          <a:lstStyle/>
          <a:p>
            <a:pPr algn="ctr"/>
            <a:r>
              <a:rPr lang="es-MX" sz="1600" b="1" dirty="0"/>
              <a:t>Porcentaje </a:t>
            </a:r>
            <a:r>
              <a:rPr lang="es-MX" sz="1600" dirty="0"/>
              <a:t>de la población de 18 años y más </a:t>
            </a:r>
            <a:r>
              <a:rPr lang="es-MX" sz="1600" b="1" dirty="0" smtClean="0"/>
              <a:t>que </a:t>
            </a:r>
            <a:r>
              <a:rPr lang="es-MX" sz="1600" b="1" dirty="0"/>
              <a:t>está de acuerdo con distintas frases de prejuicio, según </a:t>
            </a:r>
            <a:r>
              <a:rPr lang="es-MX" sz="1600" b="1" dirty="0" smtClean="0"/>
              <a:t>sexo </a:t>
            </a:r>
            <a:r>
              <a:rPr lang="es-MX" sz="1600" b="1" baseline="30000" dirty="0" smtClean="0"/>
              <a:t>2</a:t>
            </a:r>
            <a:endParaRPr lang="es-MX" sz="1600" b="1" baseline="30000" dirty="0"/>
          </a:p>
          <a:p>
            <a:endParaRPr lang="es-MX" sz="1600" b="1" dirty="0"/>
          </a:p>
        </p:txBody>
      </p:sp>
      <p:sp>
        <p:nvSpPr>
          <p:cNvPr id="13" name="Marcador de contenido 2"/>
          <p:cNvSpPr txBox="1">
            <a:spLocks/>
          </p:cNvSpPr>
          <p:nvPr/>
        </p:nvSpPr>
        <p:spPr>
          <a:xfrm>
            <a:off x="960078" y="1089025"/>
            <a:ext cx="10532676" cy="5016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MX" sz="1400" dirty="0" smtClean="0"/>
              <a:t>Es una </a:t>
            </a:r>
            <a:r>
              <a:rPr lang="es-MX" sz="1400" b="1" dirty="0" smtClean="0"/>
              <a:t>predisposición irracional </a:t>
            </a:r>
            <a:r>
              <a:rPr lang="es-MX" sz="1400" dirty="0" smtClean="0"/>
              <a:t>a adoptar comportamientos negativos hacia un grupo y sus miembros, basados en una generalización errónea y rígida acerca de ellos, que conducen a los individuos a proferir juicios sin un sustento válido.</a:t>
            </a:r>
            <a:r>
              <a:rPr lang="es-MX" sz="1400" baseline="30000" dirty="0" smtClean="0"/>
              <a:t>1</a:t>
            </a:r>
            <a:endParaRPr lang="es-MX" sz="1600" baseline="30000" dirty="0"/>
          </a:p>
        </p:txBody>
      </p:sp>
      <p:sp>
        <p:nvSpPr>
          <p:cNvPr id="15" name="Rectángulo redondeado 14"/>
          <p:cNvSpPr/>
          <p:nvPr/>
        </p:nvSpPr>
        <p:spPr>
          <a:xfrm>
            <a:off x="1312801" y="5231754"/>
            <a:ext cx="5748132" cy="347178"/>
          </a:xfrm>
          <a:prstGeom prst="roundRect">
            <a:avLst/>
          </a:prstGeom>
          <a:solidFill>
            <a:schemeClr val="bg1"/>
          </a:solidFill>
          <a:ln w="12700">
            <a:solidFill>
              <a:srgbClr val="F57833"/>
            </a:solidFill>
          </a:ln>
        </p:spPr>
        <p:style>
          <a:lnRef idx="1">
            <a:schemeClr val="accent2"/>
          </a:lnRef>
          <a:fillRef idx="2">
            <a:schemeClr val="accent2"/>
          </a:fillRef>
          <a:effectRef idx="1">
            <a:schemeClr val="accent2"/>
          </a:effectRef>
          <a:fontRef idx="minor">
            <a:schemeClr val="dk1"/>
          </a:fontRef>
        </p:style>
        <p:txBody>
          <a:bodyPr rtlCol="0" anchor="ctr"/>
          <a:lstStyle/>
          <a:p>
            <a:pPr algn="r"/>
            <a:r>
              <a:rPr lang="es-MX" sz="1400" dirty="0" smtClean="0">
                <a:latin typeface="Arial" panose="020B0604020202020204" pitchFamily="34" charset="0"/>
                <a:cs typeface="Arial" panose="020B0604020202020204" pitchFamily="34" charset="0"/>
              </a:rPr>
              <a:t>Algunas mujeres que son violadas es porque provocan a los hombres</a:t>
            </a:r>
            <a:endParaRPr lang="es-ES" sz="1400" dirty="0">
              <a:latin typeface="Arial" panose="020B0604020202020204" pitchFamily="34" charset="0"/>
              <a:cs typeface="Arial" panose="020B0604020202020204" pitchFamily="34" charset="0"/>
            </a:endParaRPr>
          </a:p>
        </p:txBody>
      </p:sp>
      <p:sp>
        <p:nvSpPr>
          <p:cNvPr id="17" name="Rectángulo redondeado 16"/>
          <p:cNvSpPr/>
          <p:nvPr/>
        </p:nvSpPr>
        <p:spPr>
          <a:xfrm>
            <a:off x="697477" y="5667630"/>
            <a:ext cx="6363473" cy="347178"/>
          </a:xfrm>
          <a:prstGeom prst="round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es-MX" sz="1400" dirty="0">
                <a:latin typeface="Arial" panose="020B0604020202020204" pitchFamily="34" charset="0"/>
                <a:cs typeface="Arial" panose="020B0604020202020204" pitchFamily="34" charset="0"/>
              </a:rPr>
              <a:t>Las mujeres deben ayudar en los quehaceres del hogar más que los hombres</a:t>
            </a:r>
            <a:endParaRPr lang="es-ES" sz="1400" dirty="0">
              <a:latin typeface="Arial" panose="020B0604020202020204" pitchFamily="34" charset="0"/>
              <a:cs typeface="Arial" panose="020B0604020202020204" pitchFamily="34" charset="0"/>
            </a:endParaRPr>
          </a:p>
        </p:txBody>
      </p:sp>
      <p:sp>
        <p:nvSpPr>
          <p:cNvPr id="18" name="Flecha derecha 17"/>
          <p:cNvSpPr/>
          <p:nvPr/>
        </p:nvSpPr>
        <p:spPr>
          <a:xfrm>
            <a:off x="7060933" y="5297237"/>
            <a:ext cx="292001" cy="244996"/>
          </a:xfrm>
          <a:prstGeom prst="rightArrow">
            <a:avLst/>
          </a:prstGeom>
          <a:solidFill>
            <a:srgbClr val="F5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redondeado 18"/>
          <p:cNvSpPr/>
          <p:nvPr/>
        </p:nvSpPr>
        <p:spPr>
          <a:xfrm>
            <a:off x="2575566" y="2959395"/>
            <a:ext cx="4485389" cy="347178"/>
          </a:xfrm>
          <a:prstGeom prst="roundRect">
            <a:avLst/>
          </a:prstGeom>
          <a:solidFill>
            <a:schemeClr val="bg1"/>
          </a:solidFill>
          <a:ln w="12700">
            <a:solidFill>
              <a:schemeClr val="accent3"/>
            </a:solidFill>
          </a:ln>
        </p:spPr>
        <p:style>
          <a:lnRef idx="1">
            <a:schemeClr val="accent2"/>
          </a:lnRef>
          <a:fillRef idx="2">
            <a:schemeClr val="accent2"/>
          </a:fillRef>
          <a:effectRef idx="1">
            <a:schemeClr val="accent2"/>
          </a:effectRef>
          <a:fontRef idx="minor">
            <a:schemeClr val="dk1"/>
          </a:fontRef>
        </p:style>
        <p:txBody>
          <a:bodyPr rtlCol="0" anchor="ctr"/>
          <a:lstStyle/>
          <a:p>
            <a:pPr algn="r"/>
            <a:r>
              <a:rPr lang="es-MX" sz="1400" dirty="0">
                <a:latin typeface="Arial" panose="020B0604020202020204" pitchFamily="34" charset="0"/>
                <a:cs typeface="Arial" panose="020B0604020202020204" pitchFamily="34" charset="0"/>
              </a:rPr>
              <a:t>Los pobres se esfuerzan poco por salir de su pobreza</a:t>
            </a:r>
          </a:p>
        </p:txBody>
      </p:sp>
      <p:sp>
        <p:nvSpPr>
          <p:cNvPr id="20" name="Flecha derecha 19"/>
          <p:cNvSpPr/>
          <p:nvPr/>
        </p:nvSpPr>
        <p:spPr>
          <a:xfrm>
            <a:off x="7060956" y="3030601"/>
            <a:ext cx="291988" cy="204767"/>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redondeado 26"/>
          <p:cNvSpPr/>
          <p:nvPr/>
        </p:nvSpPr>
        <p:spPr>
          <a:xfrm>
            <a:off x="2045284" y="3396012"/>
            <a:ext cx="5015671" cy="347178"/>
          </a:xfrm>
          <a:prstGeom prst="roundRect">
            <a:avLst/>
          </a:prstGeom>
          <a:ln>
            <a:solidFill>
              <a:srgbClr val="F57833"/>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es-MX" sz="1400" dirty="0">
                <a:latin typeface="Arial" panose="020B0604020202020204" pitchFamily="34" charset="0"/>
                <a:cs typeface="Arial" panose="020B0604020202020204" pitchFamily="34" charset="0"/>
              </a:rPr>
              <a:t>Convivir con personas con SIDA o VIH siempre es un riesgo</a:t>
            </a:r>
          </a:p>
        </p:txBody>
      </p:sp>
      <p:sp>
        <p:nvSpPr>
          <p:cNvPr id="28" name="Flecha derecha 27"/>
          <p:cNvSpPr/>
          <p:nvPr/>
        </p:nvSpPr>
        <p:spPr>
          <a:xfrm>
            <a:off x="7060953" y="3467218"/>
            <a:ext cx="291991" cy="243364"/>
          </a:xfrm>
          <a:prstGeom prst="rightArrow">
            <a:avLst/>
          </a:prstGeom>
          <a:solidFill>
            <a:srgbClr val="F5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Rectángulo redondeado 28"/>
          <p:cNvSpPr/>
          <p:nvPr/>
        </p:nvSpPr>
        <p:spPr>
          <a:xfrm>
            <a:off x="1754687" y="4776470"/>
            <a:ext cx="5306246" cy="347178"/>
          </a:xfrm>
          <a:prstGeom prst="round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es-MX" sz="1400" dirty="0">
                <a:latin typeface="Arial" panose="020B0604020202020204" pitchFamily="34" charset="0"/>
                <a:cs typeface="Arial" panose="020B0604020202020204" pitchFamily="34" charset="0"/>
              </a:rPr>
              <a:t>Las personas con discapacidad son de poca ayuda en el trabajo</a:t>
            </a:r>
          </a:p>
        </p:txBody>
      </p:sp>
      <p:sp>
        <p:nvSpPr>
          <p:cNvPr id="30" name="Flecha derecha 29"/>
          <p:cNvSpPr/>
          <p:nvPr/>
        </p:nvSpPr>
        <p:spPr>
          <a:xfrm>
            <a:off x="7060949" y="4387589"/>
            <a:ext cx="291993" cy="249020"/>
          </a:xfrm>
          <a:prstGeom prst="rightArrow">
            <a:avLst/>
          </a:prstGeom>
          <a:solidFill>
            <a:srgbClr val="F57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Rectángulo redondeado 30"/>
          <p:cNvSpPr/>
          <p:nvPr/>
        </p:nvSpPr>
        <p:spPr>
          <a:xfrm>
            <a:off x="697472" y="2484845"/>
            <a:ext cx="6363485" cy="347178"/>
          </a:xfrm>
          <a:prstGeom prst="roundRect">
            <a:avLst/>
          </a:prstGeom>
          <a:ln>
            <a:solidFill>
              <a:srgbClr val="F57833"/>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r"/>
            <a:r>
              <a:rPr lang="es-MX" sz="1400" dirty="0">
                <a:latin typeface="Arial" panose="020B0604020202020204" pitchFamily="34" charset="0"/>
                <a:cs typeface="Arial" panose="020B0604020202020204" pitchFamily="34" charset="0"/>
              </a:rPr>
              <a:t>Mientras más religiones se permitan en el país, habrá más conflictos sociales</a:t>
            </a:r>
          </a:p>
        </p:txBody>
      </p:sp>
      <p:sp>
        <p:nvSpPr>
          <p:cNvPr id="32" name="Flecha derecha 31"/>
          <p:cNvSpPr/>
          <p:nvPr/>
        </p:nvSpPr>
        <p:spPr>
          <a:xfrm>
            <a:off x="7060957" y="2556051"/>
            <a:ext cx="291987" cy="237556"/>
          </a:xfrm>
          <a:prstGeom prst="rightArrow">
            <a:avLst/>
          </a:prstGeom>
          <a:solidFill>
            <a:srgbClr val="F57833"/>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Rectángulo redondeado 32"/>
          <p:cNvSpPr/>
          <p:nvPr/>
        </p:nvSpPr>
        <p:spPr>
          <a:xfrm>
            <a:off x="2061759" y="3860877"/>
            <a:ext cx="4999196" cy="347178"/>
          </a:xfrm>
          <a:prstGeom prst="roundRect">
            <a:avLst/>
          </a:prstGeom>
          <a:solidFill>
            <a:schemeClr val="bg1"/>
          </a:solidFill>
          <a:ln w="12700">
            <a:solidFill>
              <a:schemeClr val="accent3"/>
            </a:solidFill>
          </a:ln>
        </p:spPr>
        <p:style>
          <a:lnRef idx="1">
            <a:schemeClr val="accent2"/>
          </a:lnRef>
          <a:fillRef idx="2">
            <a:schemeClr val="accent2"/>
          </a:fillRef>
          <a:effectRef idx="1">
            <a:schemeClr val="accent2"/>
          </a:effectRef>
          <a:fontRef idx="minor">
            <a:schemeClr val="dk1"/>
          </a:fontRef>
        </p:style>
        <p:txBody>
          <a:bodyPr rtlCol="0" anchor="ctr"/>
          <a:lstStyle/>
          <a:p>
            <a:pPr algn="r" fontAlgn="b"/>
            <a:r>
              <a:rPr lang="es-MX" sz="1400" dirty="0" smtClean="0">
                <a:latin typeface="Arial" panose="020B0604020202020204" pitchFamily="34" charset="0"/>
                <a:cs typeface="Arial" panose="020B0604020202020204" pitchFamily="34" charset="0"/>
              </a:rPr>
              <a:t>La </a:t>
            </a:r>
            <a:r>
              <a:rPr lang="es-MX" sz="1400" dirty="0">
                <a:latin typeface="Arial" panose="020B0604020202020204" pitchFamily="34" charset="0"/>
                <a:cs typeface="Arial" panose="020B0604020202020204" pitchFamily="34" charset="0"/>
              </a:rPr>
              <a:t>pobreza de las personas indígenas se debe a su </a:t>
            </a:r>
            <a:r>
              <a:rPr lang="es-MX" sz="1400" dirty="0" smtClean="0">
                <a:latin typeface="Arial" panose="020B0604020202020204" pitchFamily="34" charset="0"/>
                <a:cs typeface="Arial" panose="020B0604020202020204" pitchFamily="34" charset="0"/>
              </a:rPr>
              <a:t>cultura</a:t>
            </a:r>
            <a:endParaRPr lang="es-MX" sz="1400" dirty="0">
              <a:solidFill>
                <a:srgbClr val="000000"/>
              </a:solidFill>
              <a:latin typeface="Arial" panose="020B0604020202020204" pitchFamily="34" charset="0"/>
              <a:cs typeface="Arial" panose="020B0604020202020204" pitchFamily="34" charset="0"/>
            </a:endParaRPr>
          </a:p>
        </p:txBody>
      </p:sp>
      <p:sp>
        <p:nvSpPr>
          <p:cNvPr id="34" name="Flecha derecha 33"/>
          <p:cNvSpPr/>
          <p:nvPr/>
        </p:nvSpPr>
        <p:spPr>
          <a:xfrm>
            <a:off x="7060956" y="3932083"/>
            <a:ext cx="291988" cy="204767"/>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Rectángulo redondeado 34"/>
          <p:cNvSpPr/>
          <p:nvPr/>
        </p:nvSpPr>
        <p:spPr>
          <a:xfrm>
            <a:off x="1129922" y="4336138"/>
            <a:ext cx="5931011" cy="347178"/>
          </a:xfrm>
          <a:prstGeom prst="roundRect">
            <a:avLst/>
          </a:prstGeom>
          <a:solidFill>
            <a:schemeClr val="bg1"/>
          </a:solidFill>
          <a:ln w="12700">
            <a:solidFill>
              <a:srgbClr val="F57833"/>
            </a:solidFill>
          </a:ln>
        </p:spPr>
        <p:style>
          <a:lnRef idx="1">
            <a:schemeClr val="accent2"/>
          </a:lnRef>
          <a:fillRef idx="2">
            <a:schemeClr val="accent2"/>
          </a:fillRef>
          <a:effectRef idx="1">
            <a:schemeClr val="accent2"/>
          </a:effectRef>
          <a:fontRef idx="minor">
            <a:schemeClr val="dk1"/>
          </a:fontRef>
        </p:style>
        <p:txBody>
          <a:bodyPr rtlCol="0" anchor="ctr"/>
          <a:lstStyle/>
          <a:p>
            <a:pPr algn="r"/>
            <a:r>
              <a:rPr lang="es-MX" sz="1400" dirty="0">
                <a:latin typeface="Arial" panose="020B0604020202020204" pitchFamily="34" charset="0"/>
                <a:cs typeface="Arial" panose="020B0604020202020204" pitchFamily="34" charset="0"/>
              </a:rPr>
              <a:t>Cuando hay desempleo, debe negarse el trabajo a personas extranjeras</a:t>
            </a:r>
          </a:p>
        </p:txBody>
      </p:sp>
      <p:sp>
        <p:nvSpPr>
          <p:cNvPr id="36" name="Flecha derecha 35"/>
          <p:cNvSpPr/>
          <p:nvPr/>
        </p:nvSpPr>
        <p:spPr>
          <a:xfrm>
            <a:off x="7060945" y="4837078"/>
            <a:ext cx="291997" cy="227917"/>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7" name="Rectángulo redondeado 36"/>
          <p:cNvSpPr/>
          <p:nvPr/>
        </p:nvSpPr>
        <p:spPr>
          <a:xfrm>
            <a:off x="2808446" y="2022822"/>
            <a:ext cx="4252510" cy="347178"/>
          </a:xfrm>
          <a:prstGeom prst="roundRect">
            <a:avLst/>
          </a:prstGeom>
          <a:solidFill>
            <a:schemeClr val="bg1"/>
          </a:solidFill>
          <a:ln w="12700">
            <a:solidFill>
              <a:schemeClr val="accent3"/>
            </a:solidFill>
          </a:ln>
        </p:spPr>
        <p:style>
          <a:lnRef idx="1">
            <a:schemeClr val="accent2"/>
          </a:lnRef>
          <a:fillRef idx="2">
            <a:schemeClr val="accent2"/>
          </a:fillRef>
          <a:effectRef idx="1">
            <a:schemeClr val="accent2"/>
          </a:effectRef>
          <a:fontRef idx="minor">
            <a:schemeClr val="dk1"/>
          </a:fontRef>
        </p:style>
        <p:txBody>
          <a:bodyPr rtlCol="0" anchor="ctr"/>
          <a:lstStyle/>
          <a:p>
            <a:pPr algn="r"/>
            <a:r>
              <a:rPr lang="es-MX" sz="1400" dirty="0">
                <a:latin typeface="Arial" panose="020B0604020202020204" pitchFamily="34" charset="0"/>
                <a:cs typeface="Arial" panose="020B0604020202020204" pitchFamily="34" charset="0"/>
              </a:rPr>
              <a:t>La mayoría de las y los jóvenes son irresponsables</a:t>
            </a:r>
          </a:p>
        </p:txBody>
      </p:sp>
      <p:sp>
        <p:nvSpPr>
          <p:cNvPr id="38" name="Flecha derecha 37"/>
          <p:cNvSpPr/>
          <p:nvPr/>
        </p:nvSpPr>
        <p:spPr>
          <a:xfrm>
            <a:off x="7060957" y="2094028"/>
            <a:ext cx="291988" cy="204767"/>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Flecha derecha 44"/>
          <p:cNvSpPr/>
          <p:nvPr/>
        </p:nvSpPr>
        <p:spPr>
          <a:xfrm>
            <a:off x="7060946" y="5745691"/>
            <a:ext cx="291988" cy="204767"/>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 name="Grupo 3"/>
          <p:cNvGrpSpPr/>
          <p:nvPr/>
        </p:nvGrpSpPr>
        <p:grpSpPr>
          <a:xfrm>
            <a:off x="7221071" y="1795753"/>
            <a:ext cx="4133062" cy="4382230"/>
            <a:chOff x="7221071" y="1795753"/>
            <a:chExt cx="4133062" cy="4382230"/>
          </a:xfrm>
        </p:grpSpPr>
        <p:graphicFrame>
          <p:nvGraphicFramePr>
            <p:cNvPr id="46" name="Gráfico 45"/>
            <p:cNvGraphicFramePr>
              <a:graphicFrameLocks/>
            </p:cNvGraphicFramePr>
            <p:nvPr>
              <p:extLst>
                <p:ext uri="{D42A27DB-BD31-4B8C-83A1-F6EECF244321}">
                  <p14:modId xmlns:p14="http://schemas.microsoft.com/office/powerpoint/2010/main" val="652385478"/>
                </p:ext>
              </p:extLst>
            </p:nvPr>
          </p:nvGraphicFramePr>
          <p:xfrm>
            <a:off x="7221071" y="1795753"/>
            <a:ext cx="4133062" cy="4382230"/>
          </p:xfrm>
          <a:graphic>
            <a:graphicData uri="http://schemas.openxmlformats.org/drawingml/2006/chart">
              <c:chart xmlns:c="http://schemas.openxmlformats.org/drawingml/2006/chart" xmlns:r="http://schemas.openxmlformats.org/officeDocument/2006/relationships" r:id="rId3"/>
            </a:graphicData>
          </a:graphic>
        </p:graphicFrame>
        <p:sp>
          <p:nvSpPr>
            <p:cNvPr id="39" name="CuadroTexto 38"/>
            <p:cNvSpPr txBox="1"/>
            <p:nvPr/>
          </p:nvSpPr>
          <p:spPr>
            <a:xfrm>
              <a:off x="8529338" y="5784256"/>
              <a:ext cx="255198"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sp>
          <p:nvSpPr>
            <p:cNvPr id="43" name="CuadroTexto 42"/>
            <p:cNvSpPr txBox="1"/>
            <p:nvPr/>
          </p:nvSpPr>
          <p:spPr>
            <a:xfrm>
              <a:off x="8656937" y="5120775"/>
              <a:ext cx="255198"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sp>
          <p:nvSpPr>
            <p:cNvPr id="47" name="CuadroTexto 46"/>
            <p:cNvSpPr txBox="1"/>
            <p:nvPr/>
          </p:nvSpPr>
          <p:spPr>
            <a:xfrm>
              <a:off x="8337323" y="5344317"/>
              <a:ext cx="255198" cy="307777"/>
            </a:xfrm>
            <a:prstGeom prst="rect">
              <a:avLst/>
            </a:prstGeom>
            <a:noFill/>
          </p:spPr>
          <p:txBody>
            <a:bodyPr wrap="none" rtlCol="0">
              <a:spAutoFit/>
            </a:bodyPr>
            <a:lstStyle/>
            <a:p>
              <a:r>
                <a:rPr lang="es-MX" sz="1400" dirty="0" smtClean="0">
                  <a:latin typeface="Arial" panose="020B0604020202020204" pitchFamily="34" charset="0"/>
                  <a:cs typeface="Arial" panose="020B0604020202020204" pitchFamily="34" charset="0"/>
                </a:rPr>
                <a:t>*</a:t>
              </a:r>
              <a:endParaRPr lang="es-MX"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1707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9365794" y="3319697"/>
            <a:ext cx="1554855" cy="1514002"/>
            <a:chOff x="9718763" y="3853857"/>
            <a:chExt cx="2298348" cy="2303890"/>
          </a:xfrm>
        </p:grpSpPr>
        <p:sp>
          <p:nvSpPr>
            <p:cNvPr id="10" name="Elipse 9"/>
            <p:cNvSpPr/>
            <p:nvPr/>
          </p:nvSpPr>
          <p:spPr>
            <a:xfrm>
              <a:off x="9751006" y="3892837"/>
              <a:ext cx="2190553" cy="2017443"/>
            </a:xfrm>
            <a:prstGeom prst="ellipse">
              <a:avLst/>
            </a:prstGeom>
            <a:pattFill prst="pct25">
              <a:fgClr>
                <a:srgbClr val="45DBCD"/>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1" name="Grupo 10"/>
            <p:cNvGrpSpPr/>
            <p:nvPr/>
          </p:nvGrpSpPr>
          <p:grpSpPr>
            <a:xfrm>
              <a:off x="9718763" y="4536702"/>
              <a:ext cx="2201350" cy="731362"/>
              <a:chOff x="1458212" y="4495243"/>
              <a:chExt cx="3237816" cy="1168014"/>
            </a:xfrm>
          </p:grpSpPr>
          <p:pic>
            <p:nvPicPr>
              <p:cNvPr id="13" name="Imagen 12"/>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2565467" y="4495243"/>
                <a:ext cx="1023306" cy="1168014"/>
              </a:xfrm>
              <a:prstGeom prst="rect">
                <a:avLst/>
              </a:prstGeom>
              <a:effectLst>
                <a:innerShdw blurRad="63500" dist="50800">
                  <a:prstClr val="black">
                    <a:alpha val="50000"/>
                  </a:prstClr>
                </a:innerShdw>
              </a:effectLst>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212" y="4495243"/>
                <a:ext cx="1023305" cy="1168014"/>
              </a:xfrm>
              <a:prstGeom prst="rect">
                <a:avLst/>
              </a:prstGeom>
              <a:effectLst>
                <a:innerShdw blurRad="63500" dist="50800" dir="10800000">
                  <a:prstClr val="black">
                    <a:alpha val="50000"/>
                  </a:prstClr>
                </a:innerShdw>
              </a:effectLst>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723" y="4495243"/>
                <a:ext cx="1023305" cy="1168014"/>
              </a:xfrm>
              <a:prstGeom prst="rect">
                <a:avLst/>
              </a:prstGeom>
              <a:effectLst>
                <a:innerShdw blurRad="63500" dist="50800" dir="10800000">
                  <a:prstClr val="black">
                    <a:alpha val="50000"/>
                  </a:prstClr>
                </a:innerShdw>
              </a:effectLst>
            </p:spPr>
          </p:pic>
        </p:grpSp>
        <p:sp>
          <p:nvSpPr>
            <p:cNvPr id="16" name="Elipse 15"/>
            <p:cNvSpPr/>
            <p:nvPr/>
          </p:nvSpPr>
          <p:spPr>
            <a:xfrm>
              <a:off x="10028770" y="3853857"/>
              <a:ext cx="481671" cy="443606"/>
            </a:xfrm>
            <a:prstGeom prst="ellipse">
              <a:avLst/>
            </a:prstGeom>
            <a:solidFill>
              <a:schemeClr val="bg1"/>
            </a:solidFill>
            <a:ln>
              <a:solidFill>
                <a:srgbClr val="45DBC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p:cNvSpPr/>
            <p:nvPr/>
          </p:nvSpPr>
          <p:spPr>
            <a:xfrm>
              <a:off x="10191003" y="5394725"/>
              <a:ext cx="481671" cy="443606"/>
            </a:xfrm>
            <a:prstGeom prst="ellipse">
              <a:avLst/>
            </a:prstGeom>
            <a:solidFill>
              <a:schemeClr val="bg1"/>
            </a:solidFill>
            <a:ln>
              <a:solidFill>
                <a:srgbClr val="45DBC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Elipse 17"/>
            <p:cNvSpPr/>
            <p:nvPr/>
          </p:nvSpPr>
          <p:spPr>
            <a:xfrm>
              <a:off x="11256829" y="4054486"/>
              <a:ext cx="481671" cy="443606"/>
            </a:xfrm>
            <a:prstGeom prst="ellipse">
              <a:avLst/>
            </a:prstGeom>
            <a:solidFill>
              <a:schemeClr val="bg1"/>
            </a:solidFill>
            <a:ln>
              <a:solidFill>
                <a:srgbClr val="45DBC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9" name="Imagen 18"/>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0096296" y="4251303"/>
              <a:ext cx="1920815" cy="1906444"/>
            </a:xfrm>
            <a:prstGeom prst="rect">
              <a:avLst/>
            </a:prstGeom>
            <a:effectLst>
              <a:outerShdw blurRad="50800" dist="38100" dir="16200000" rotWithShape="0">
                <a:prstClr val="black">
                  <a:alpha val="40000"/>
                </a:prstClr>
              </a:outerShdw>
            </a:effectLst>
          </p:spPr>
        </p:pic>
      </p:grpSp>
      <p:sp>
        <p:nvSpPr>
          <p:cNvPr id="3" name="Título 2"/>
          <p:cNvSpPr>
            <a:spLocks noGrp="1"/>
          </p:cNvSpPr>
          <p:nvPr>
            <p:ph type="title"/>
          </p:nvPr>
        </p:nvSpPr>
        <p:spPr/>
        <p:txBody>
          <a:bodyPr/>
          <a:lstStyle/>
          <a:p>
            <a:r>
              <a:rPr lang="es-MX" dirty="0" smtClean="0">
                <a:ea typeface="Calibri" pitchFamily="34" charset="0"/>
              </a:rPr>
              <a:t>Introducción</a:t>
            </a:r>
            <a:endParaRPr lang="es-MX" dirty="0"/>
          </a:p>
        </p:txBody>
      </p:sp>
      <p:sp>
        <p:nvSpPr>
          <p:cNvPr id="7" name="Marcador de contenido 5"/>
          <p:cNvSpPr txBox="1">
            <a:spLocks/>
          </p:cNvSpPr>
          <p:nvPr/>
        </p:nvSpPr>
        <p:spPr>
          <a:xfrm>
            <a:off x="830990" y="1182602"/>
            <a:ext cx="10569563" cy="1202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s-MX" sz="1800" dirty="0" smtClean="0">
                <a:latin typeface="Arial"/>
                <a:cs typeface="Arial"/>
              </a:rPr>
              <a:t>La discriminación es </a:t>
            </a:r>
            <a:r>
              <a:rPr lang="es-MX" sz="1800" b="1" i="1" dirty="0" smtClean="0">
                <a:latin typeface="Arial"/>
                <a:cs typeface="Arial"/>
              </a:rPr>
              <a:t>toda distinción, exclusión o restricción </a:t>
            </a:r>
            <a:r>
              <a:rPr lang="es-MX" sz="1800" i="1" dirty="0" smtClean="0">
                <a:latin typeface="Arial"/>
                <a:cs typeface="Arial"/>
              </a:rPr>
              <a:t>que, por acción u omisión, tenga por objeto o resultado </a:t>
            </a:r>
            <a:r>
              <a:rPr lang="es-MX" sz="1800" b="1" i="1" dirty="0" smtClean="0">
                <a:latin typeface="Arial"/>
                <a:cs typeface="Arial"/>
              </a:rPr>
              <a:t>obstaculizar, restringir o menoscabar </a:t>
            </a:r>
            <a:r>
              <a:rPr lang="es-MX" sz="1800" i="1" dirty="0" smtClean="0">
                <a:latin typeface="Arial"/>
                <a:cs typeface="Arial"/>
              </a:rPr>
              <a:t>el reconocimiento o goce de los </a:t>
            </a:r>
            <a:r>
              <a:rPr lang="es-MX" sz="1800" b="1" i="1" dirty="0" smtClean="0">
                <a:latin typeface="Arial"/>
                <a:cs typeface="Arial"/>
              </a:rPr>
              <a:t>derechos humanos </a:t>
            </a:r>
            <a:r>
              <a:rPr lang="es-MX" sz="1800" i="1" dirty="0" smtClean="0">
                <a:latin typeface="Arial"/>
                <a:cs typeface="Arial"/>
              </a:rPr>
              <a:t>y </a:t>
            </a:r>
            <a:r>
              <a:rPr lang="es-MX" sz="1800" b="1" i="1" dirty="0" smtClean="0">
                <a:latin typeface="Arial"/>
                <a:cs typeface="Arial"/>
              </a:rPr>
              <a:t>libertades</a:t>
            </a:r>
            <a:r>
              <a:rPr lang="es-MX" sz="1800" dirty="0" smtClean="0">
                <a:latin typeface="Arial"/>
                <a:cs typeface="Arial"/>
              </a:rPr>
              <a:t>.</a:t>
            </a:r>
            <a:r>
              <a:rPr lang="es-MX" sz="1800" baseline="30000" dirty="0" smtClean="0">
                <a:latin typeface="Arial"/>
                <a:cs typeface="Arial"/>
              </a:rPr>
              <a:t>1</a:t>
            </a:r>
            <a:endParaRPr lang="es-MX" sz="1800" dirty="0">
              <a:solidFill>
                <a:prstClr val="black"/>
              </a:solidFill>
            </a:endParaRPr>
          </a:p>
        </p:txBody>
      </p:sp>
      <p:sp>
        <p:nvSpPr>
          <p:cNvPr id="9" name="Marcador de contenido 1"/>
          <p:cNvSpPr txBox="1">
            <a:spLocks/>
          </p:cNvSpPr>
          <p:nvPr/>
        </p:nvSpPr>
        <p:spPr>
          <a:xfrm>
            <a:off x="763902" y="2652435"/>
            <a:ext cx="9936614" cy="142426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s-MX" dirty="0" smtClean="0"/>
              <a:t>Hacer</a:t>
            </a:r>
            <a:r>
              <a:rPr lang="es-MX" b="1" dirty="0" smtClean="0"/>
              <a:t> visible la discriminación en México</a:t>
            </a:r>
            <a:r>
              <a:rPr lang="es-MX" dirty="0" smtClean="0"/>
              <a:t>, es imprescindible para comprenderla y modificarla,</a:t>
            </a:r>
            <a:r>
              <a:rPr lang="es-MX" baseline="30000" dirty="0" smtClean="0"/>
              <a:t>2</a:t>
            </a:r>
            <a:r>
              <a:rPr lang="es-MX" dirty="0" smtClean="0"/>
              <a:t> de ahí la necesidad de </a:t>
            </a:r>
            <a:r>
              <a:rPr lang="es-MX" b="1" dirty="0" smtClean="0"/>
              <a:t>contar </a:t>
            </a:r>
            <a:r>
              <a:rPr lang="es-MX" b="1" dirty="0"/>
              <a:t>con información </a:t>
            </a:r>
            <a:r>
              <a:rPr lang="es-MX" dirty="0"/>
              <a:t>que permita </a:t>
            </a:r>
            <a:r>
              <a:rPr lang="es-MX" dirty="0" smtClean="0"/>
              <a:t>identificar a qué grupos </a:t>
            </a:r>
            <a:r>
              <a:rPr lang="es-MX" dirty="0"/>
              <a:t>de la población </a:t>
            </a:r>
            <a:r>
              <a:rPr lang="es-MX" dirty="0" smtClean="0"/>
              <a:t>afecta </a:t>
            </a:r>
            <a:r>
              <a:rPr lang="es-MX" dirty="0"/>
              <a:t>en mayor </a:t>
            </a:r>
            <a:r>
              <a:rPr lang="es-MX" dirty="0" smtClean="0"/>
              <a:t>medida. </a:t>
            </a:r>
          </a:p>
          <a:p>
            <a:pPr algn="just">
              <a:lnSpc>
                <a:spcPts val="2600"/>
              </a:lnSpc>
            </a:pPr>
            <a:endParaRPr lang="es-MX" dirty="0"/>
          </a:p>
        </p:txBody>
      </p:sp>
      <p:sp>
        <p:nvSpPr>
          <p:cNvPr id="20" name="Marcador de contenido 1"/>
          <p:cNvSpPr txBox="1">
            <a:spLocks/>
          </p:cNvSpPr>
          <p:nvPr/>
        </p:nvSpPr>
        <p:spPr>
          <a:xfrm>
            <a:off x="636703" y="5446015"/>
            <a:ext cx="8320493" cy="10047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88900"/>
            <a:r>
              <a:rPr lang="es-MX" sz="800" baseline="30000" dirty="0"/>
              <a:t>1</a:t>
            </a:r>
            <a:r>
              <a:rPr lang="es-MX" sz="800" dirty="0"/>
              <a:t> De acuerdo con la Ley Federal para Prevenir y Eliminar la Discriminación (2003</a:t>
            </a:r>
            <a:r>
              <a:rPr lang="es-MX" sz="800" dirty="0" smtClean="0"/>
              <a:t>), se define </a:t>
            </a:r>
            <a:r>
              <a:rPr lang="es-MX" sz="800" b="1" dirty="0" smtClean="0"/>
              <a:t>discriminación</a:t>
            </a:r>
            <a:r>
              <a:rPr lang="es-MX" sz="800" dirty="0" smtClean="0"/>
              <a:t> como toda </a:t>
            </a:r>
            <a:r>
              <a:rPr lang="es-MX" sz="800" dirty="0"/>
              <a:t>distinción, exclusión, restricción o preferencia que, por acción u omisión, con intención o sin ella, no sea objetiva, racional ni proporcional y tenga por objeto o resultado obstaculizar, restringir, impedir, menoscabar o anular el reconocimiento, goce o ejercicio de los derechos humanos y </a:t>
            </a:r>
            <a:r>
              <a:rPr lang="es-MX" sz="800" dirty="0" smtClean="0"/>
              <a:t>libertades.   </a:t>
            </a:r>
            <a:r>
              <a:rPr lang="es-MX" sz="800" dirty="0"/>
              <a:t>Por su parte, el Artículo 1° Constitucional prohíbe todo tipo de discriminación motivada por origen étnico o nacional, el género, la edad, las discapacidades, la condición social, las condiciones de salud, la religión, las opiniones, las preferencias sexuales, el estado civil o cualquier otra, a fin de evitar la anulación o el menoscabo de los derechos y libertades de las personas.</a:t>
            </a:r>
            <a:endParaRPr lang="es-ES" sz="800" dirty="0"/>
          </a:p>
          <a:p>
            <a:r>
              <a:rPr lang="es-MX" sz="800" baseline="30000" dirty="0"/>
              <a:t>2</a:t>
            </a:r>
            <a:r>
              <a:rPr lang="es-MX" sz="800" dirty="0"/>
              <a:t> Encuesta Nacional sobre Discriminación, 2010. Resultados generales.</a:t>
            </a:r>
            <a:endParaRPr lang="es-MX" sz="800" dirty="0" smtClean="0"/>
          </a:p>
          <a:p>
            <a:pPr algn="just"/>
            <a:endParaRPr lang="es-MX" sz="800" dirty="0" smtClean="0"/>
          </a:p>
          <a:p>
            <a:pPr algn="just"/>
            <a:endParaRPr lang="es-MX" sz="800" dirty="0" smtClean="0"/>
          </a:p>
          <a:p>
            <a:pPr algn="just">
              <a:lnSpc>
                <a:spcPts val="2600"/>
              </a:lnSpc>
            </a:pPr>
            <a:endParaRPr lang="es-MX" sz="800" dirty="0"/>
          </a:p>
        </p:txBody>
      </p:sp>
      <p:sp>
        <p:nvSpPr>
          <p:cNvPr id="21" name="Marcador de contenido 1"/>
          <p:cNvSpPr txBox="1">
            <a:spLocks/>
          </p:cNvSpPr>
          <p:nvPr/>
        </p:nvSpPr>
        <p:spPr>
          <a:xfrm>
            <a:off x="795870" y="3975245"/>
            <a:ext cx="8320493" cy="10047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dirty="0" smtClean="0"/>
              <a:t>Es por ello que surge </a:t>
            </a:r>
            <a:r>
              <a:rPr lang="es-MX" dirty="0"/>
              <a:t>la </a:t>
            </a:r>
            <a:r>
              <a:rPr lang="es-MX" sz="1900" b="1" dirty="0">
                <a:solidFill>
                  <a:srgbClr val="0070C0"/>
                </a:solidFill>
              </a:rPr>
              <a:t>ENADIS </a:t>
            </a:r>
            <a:r>
              <a:rPr lang="es-MX" sz="1900" b="1" dirty="0" smtClean="0">
                <a:solidFill>
                  <a:srgbClr val="0070C0"/>
                </a:solidFill>
              </a:rPr>
              <a:t>2017</a:t>
            </a:r>
            <a:r>
              <a:rPr lang="es-MX" dirty="0" smtClean="0"/>
              <a:t>,</a:t>
            </a:r>
            <a:r>
              <a:rPr lang="es-MX" baseline="30000" dirty="0" smtClean="0"/>
              <a:t> </a:t>
            </a:r>
            <a:r>
              <a:rPr lang="es-MX" dirty="0"/>
              <a:t>como un proyecto </a:t>
            </a:r>
            <a:r>
              <a:rPr lang="es-MX" dirty="0" smtClean="0"/>
              <a:t>del </a:t>
            </a:r>
            <a:r>
              <a:rPr lang="es-MX" b="1" dirty="0"/>
              <a:t>INEGI </a:t>
            </a:r>
            <a:r>
              <a:rPr lang="es-MX" dirty="0" smtClean="0"/>
              <a:t>y </a:t>
            </a:r>
            <a:r>
              <a:rPr lang="es-MX" b="1" dirty="0" smtClean="0"/>
              <a:t>CONAPRED</a:t>
            </a:r>
            <a:r>
              <a:rPr lang="es-MX" dirty="0" smtClean="0"/>
              <a:t>, en conjunto con la </a:t>
            </a:r>
            <a:r>
              <a:rPr lang="es-MX" b="1" dirty="0" smtClean="0"/>
              <a:t>CNDH</a:t>
            </a:r>
            <a:r>
              <a:rPr lang="es-MX" dirty="0" smtClean="0"/>
              <a:t>, la </a:t>
            </a:r>
            <a:r>
              <a:rPr lang="es-MX" b="1" dirty="0" smtClean="0"/>
              <a:t>UNAM</a:t>
            </a:r>
            <a:r>
              <a:rPr lang="es-MX" dirty="0" smtClean="0"/>
              <a:t>, y el </a:t>
            </a:r>
            <a:r>
              <a:rPr lang="es-MX" b="1" dirty="0" smtClean="0"/>
              <a:t>CONACYT</a:t>
            </a:r>
            <a:r>
              <a:rPr lang="es-MX" dirty="0" smtClean="0"/>
              <a:t>.</a:t>
            </a:r>
            <a:endParaRPr lang="es-MX" dirty="0"/>
          </a:p>
          <a:p>
            <a:pPr algn="just"/>
            <a:endParaRPr lang="es-MX" dirty="0" smtClean="0"/>
          </a:p>
          <a:p>
            <a:pPr algn="just"/>
            <a:endParaRPr lang="es-MX" dirty="0" smtClean="0"/>
          </a:p>
          <a:p>
            <a:pPr marL="88900" indent="-88900" algn="just"/>
            <a:endParaRPr lang="es-MX" dirty="0" smtClean="0"/>
          </a:p>
          <a:p>
            <a:pPr algn="just">
              <a:lnSpc>
                <a:spcPts val="2600"/>
              </a:lnSpc>
            </a:pPr>
            <a:endParaRPr lang="es-MX" dirty="0"/>
          </a:p>
        </p:txBody>
      </p:sp>
    </p:spTree>
    <p:extLst>
      <p:ext uri="{BB962C8B-B14F-4D97-AF65-F5344CB8AC3E}">
        <p14:creationId xmlns:p14="http://schemas.microsoft.com/office/powerpoint/2010/main" val="3311722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57B10-9A2E-4604-9055-C509A59DE760}"/>
              </a:ext>
            </a:extLst>
          </p:cNvPr>
          <p:cNvSpPr>
            <a:spLocks noGrp="1"/>
          </p:cNvSpPr>
          <p:nvPr>
            <p:ph type="title"/>
          </p:nvPr>
        </p:nvSpPr>
        <p:spPr/>
        <p:txBody>
          <a:bodyPr/>
          <a:lstStyle/>
          <a:p>
            <a:r>
              <a:rPr lang="es-MX" dirty="0"/>
              <a:t>Prejuicios</a:t>
            </a:r>
          </a:p>
        </p:txBody>
      </p:sp>
      <p:sp>
        <p:nvSpPr>
          <p:cNvPr id="196" name="Marcador de contenido 3"/>
          <p:cNvSpPr txBox="1">
            <a:spLocks noGrp="1"/>
          </p:cNvSpPr>
          <p:nvPr>
            <p:ph type="body" sz="quarter" idx="10"/>
          </p:nvPr>
        </p:nvSpPr>
        <p:spPr>
          <a:xfrm>
            <a:off x="2079905" y="1062015"/>
            <a:ext cx="9084484" cy="630942"/>
          </a:xfrm>
          <a:prstGeom prst="rect">
            <a:avLst/>
          </a:prstGeom>
          <a:noFill/>
        </p:spPr>
        <p:txBody>
          <a:bodyPr wrap="square" rtlCol="0">
            <a:spAutoFit/>
          </a:bodyPr>
          <a:lstStyle/>
          <a:p>
            <a:pPr algn="ctr"/>
            <a:r>
              <a:rPr lang="es-MX" sz="1700" b="1" dirty="0"/>
              <a:t>Porcentaje </a:t>
            </a:r>
            <a:r>
              <a:rPr lang="es-MX" sz="1700" dirty="0"/>
              <a:t>de población de 18 años y más </a:t>
            </a:r>
            <a:r>
              <a:rPr lang="es-MX" sz="1700" b="1" dirty="0" smtClean="0"/>
              <a:t>que </a:t>
            </a:r>
            <a:r>
              <a:rPr lang="es-MX" sz="1700" b="1" dirty="0"/>
              <a:t>está de acuerdo con </a:t>
            </a:r>
            <a:r>
              <a:rPr lang="es-MX" sz="1700" dirty="0"/>
              <a:t>la frase, </a:t>
            </a:r>
            <a:r>
              <a:rPr lang="es-MX" sz="1700" b="1" i="1" dirty="0"/>
              <a:t>la mayoría de las y los jóvenes son </a:t>
            </a:r>
            <a:r>
              <a:rPr lang="es-MX" sz="1700" b="1" i="1" dirty="0" smtClean="0"/>
              <a:t>irresponsables</a:t>
            </a:r>
            <a:r>
              <a:rPr lang="es-MX" sz="1800" b="1" baseline="30000" dirty="0" smtClean="0"/>
              <a:t>1</a:t>
            </a:r>
            <a:endParaRPr lang="es-MX" sz="1700" dirty="0"/>
          </a:p>
        </p:txBody>
      </p:sp>
      <p:sp>
        <p:nvSpPr>
          <p:cNvPr id="195" name="CuadroTexto 194"/>
          <p:cNvSpPr txBox="1"/>
          <p:nvPr/>
        </p:nvSpPr>
        <p:spPr>
          <a:xfrm>
            <a:off x="650072" y="6022169"/>
            <a:ext cx="5739006" cy="369332"/>
          </a:xfrm>
          <a:prstGeom prst="rect">
            <a:avLst/>
          </a:prstGeom>
          <a:noFill/>
        </p:spPr>
        <p:txBody>
          <a:bodyPr wrap="square" rtlCol="0">
            <a:spAutoFit/>
          </a:bodyPr>
          <a:lstStyle/>
          <a:p>
            <a:pPr algn="just"/>
            <a:r>
              <a:rPr lang="es-MX" sz="900" baseline="30000" dirty="0" smtClean="0"/>
              <a:t>1</a:t>
            </a:r>
            <a:r>
              <a:rPr lang="es-MX" sz="900" dirty="0" smtClean="0"/>
              <a:t> </a:t>
            </a:r>
            <a:r>
              <a:rPr lang="es-MX" sz="900" dirty="0"/>
              <a:t>Las frases se retomaron de experiencias nacionales e internacionales adaptadas y con la aprobación de CONAPRED. </a:t>
            </a:r>
            <a:endParaRPr lang="es-MX" sz="900" dirty="0" smtClean="0"/>
          </a:p>
          <a:p>
            <a:pPr algn="just"/>
            <a:r>
              <a:rPr lang="es-MX" sz="900" dirty="0"/>
              <a:t>Fuente: INEGI. Encuesta Nacional sobre Discriminación 2017.</a:t>
            </a:r>
          </a:p>
        </p:txBody>
      </p:sp>
      <p:graphicFrame>
        <p:nvGraphicFramePr>
          <p:cNvPr id="11" name="Marcador de contenido 5">
            <a:extLst>
              <a:ext uri="{FF2B5EF4-FFF2-40B4-BE49-F238E27FC236}">
                <a16:creationId xmlns:a16="http://schemas.microsoft.com/office/drawing/2014/main" id="{E4F66A66-F732-4A49-9613-35F62CAD3040}"/>
              </a:ext>
            </a:extLst>
          </p:cNvPr>
          <p:cNvGraphicFramePr>
            <a:graphicFrameLocks noGrp="1"/>
          </p:cNvGraphicFramePr>
          <p:nvPr>
            <p:extLst>
              <p:ext uri="{D42A27DB-BD31-4B8C-83A1-F6EECF244321}">
                <p14:modId xmlns:p14="http://schemas.microsoft.com/office/powerpoint/2010/main" val="3426835157"/>
              </p:ext>
            </p:extLst>
          </p:nvPr>
        </p:nvGraphicFramePr>
        <p:xfrm>
          <a:off x="1410275" y="2079163"/>
          <a:ext cx="9360000" cy="355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386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57B10-9A2E-4604-9055-C509A59DE760}"/>
              </a:ext>
            </a:extLst>
          </p:cNvPr>
          <p:cNvSpPr>
            <a:spLocks noGrp="1"/>
          </p:cNvSpPr>
          <p:nvPr>
            <p:ph type="title"/>
          </p:nvPr>
        </p:nvSpPr>
        <p:spPr>
          <a:xfrm>
            <a:off x="891927" y="333375"/>
            <a:ext cx="9890373" cy="755650"/>
          </a:xfrm>
        </p:spPr>
        <p:txBody>
          <a:bodyPr/>
          <a:lstStyle/>
          <a:p>
            <a:r>
              <a:rPr lang="es-MX" dirty="0"/>
              <a:t>Prejuicios</a:t>
            </a:r>
          </a:p>
        </p:txBody>
      </p:sp>
      <p:sp>
        <p:nvSpPr>
          <p:cNvPr id="221" name="CuadroTexto 220"/>
          <p:cNvSpPr txBox="1"/>
          <p:nvPr/>
        </p:nvSpPr>
        <p:spPr>
          <a:xfrm>
            <a:off x="508664" y="5985777"/>
            <a:ext cx="5587336" cy="369332"/>
          </a:xfrm>
          <a:prstGeom prst="rect">
            <a:avLst/>
          </a:prstGeom>
          <a:noFill/>
        </p:spPr>
        <p:txBody>
          <a:bodyPr wrap="square" rtlCol="0">
            <a:spAutoFit/>
          </a:bodyPr>
          <a:lstStyle/>
          <a:p>
            <a:pPr algn="just"/>
            <a:r>
              <a:rPr lang="es-MX" sz="900" baseline="30000" dirty="0" smtClean="0"/>
              <a:t>1</a:t>
            </a:r>
            <a:r>
              <a:rPr lang="es-MX" sz="900" dirty="0" smtClean="0"/>
              <a:t> </a:t>
            </a:r>
            <a:r>
              <a:rPr lang="es-MX" sz="900" dirty="0"/>
              <a:t>Las frases se retomaron de experiencias nacionales e internacionales adaptadas y con la aprobación de CONAPRED. </a:t>
            </a:r>
            <a:endParaRPr lang="es-MX" sz="900" dirty="0" smtClean="0"/>
          </a:p>
          <a:p>
            <a:pPr algn="just"/>
            <a:r>
              <a:rPr lang="es-MX" sz="900" dirty="0"/>
              <a:t>Fuente: INEGI. Encuesta Nacional sobre Discriminación 2017.</a:t>
            </a:r>
          </a:p>
        </p:txBody>
      </p:sp>
      <p:sp>
        <p:nvSpPr>
          <p:cNvPr id="196" name="Marcador de contenido 3"/>
          <p:cNvSpPr txBox="1">
            <a:spLocks noGrp="1"/>
          </p:cNvSpPr>
          <p:nvPr>
            <p:ph idx="4294967295"/>
          </p:nvPr>
        </p:nvSpPr>
        <p:spPr>
          <a:xfrm>
            <a:off x="2047165" y="1092521"/>
            <a:ext cx="9153850" cy="615553"/>
          </a:xfrm>
          <a:prstGeom prst="rect">
            <a:avLst/>
          </a:prstGeom>
          <a:noFill/>
        </p:spPr>
        <p:txBody>
          <a:bodyPr wrap="square" rtlCol="0">
            <a:spAutoFit/>
          </a:bodyPr>
          <a:lstStyle/>
          <a:p>
            <a:pPr algn="ctr"/>
            <a:r>
              <a:rPr lang="es-MX" sz="1700" b="1" dirty="0"/>
              <a:t>Porcentaje </a:t>
            </a:r>
            <a:r>
              <a:rPr lang="es-MX" sz="1700" dirty="0"/>
              <a:t>de población de 18 años y más </a:t>
            </a:r>
            <a:r>
              <a:rPr lang="es-MX" sz="1700" b="1" dirty="0" smtClean="0"/>
              <a:t>que </a:t>
            </a:r>
            <a:r>
              <a:rPr lang="es-MX" sz="1700" b="1" dirty="0"/>
              <a:t>está de acuerdo con </a:t>
            </a:r>
            <a:r>
              <a:rPr lang="es-MX" sz="1700" dirty="0"/>
              <a:t>la frase, </a:t>
            </a:r>
            <a:r>
              <a:rPr lang="es-MX" sz="1700" b="1" i="1" dirty="0"/>
              <a:t>las mujeres deben ayudar en los quehaceres del hogar más que los </a:t>
            </a:r>
            <a:r>
              <a:rPr lang="es-MX" sz="1700" b="1" i="1" dirty="0" smtClean="0"/>
              <a:t>hombres</a:t>
            </a:r>
            <a:r>
              <a:rPr lang="es-MX" sz="1600" b="1" baseline="30000" dirty="0"/>
              <a:t> </a:t>
            </a:r>
            <a:r>
              <a:rPr lang="es-MX" sz="1600" b="1" baseline="30000" dirty="0" smtClean="0"/>
              <a:t>1</a:t>
            </a:r>
            <a:endParaRPr lang="es-MX" sz="1700" dirty="0"/>
          </a:p>
        </p:txBody>
      </p:sp>
      <p:graphicFrame>
        <p:nvGraphicFramePr>
          <p:cNvPr id="11" name="Marcador de contenido 5">
            <a:extLst>
              <a:ext uri="{FF2B5EF4-FFF2-40B4-BE49-F238E27FC236}">
                <a16:creationId xmlns:a16="http://schemas.microsoft.com/office/drawing/2014/main" id="{E4F66A66-F732-4A49-9613-35F62CAD3040}"/>
              </a:ext>
            </a:extLst>
          </p:cNvPr>
          <p:cNvGraphicFramePr>
            <a:graphicFrameLocks noGrp="1"/>
          </p:cNvGraphicFramePr>
          <p:nvPr>
            <p:extLst>
              <p:ext uri="{D42A27DB-BD31-4B8C-83A1-F6EECF244321}">
                <p14:modId xmlns:p14="http://schemas.microsoft.com/office/powerpoint/2010/main" val="3795810505"/>
              </p:ext>
            </p:extLst>
          </p:nvPr>
        </p:nvGraphicFramePr>
        <p:xfrm>
          <a:off x="1565267" y="2068525"/>
          <a:ext cx="9360000" cy="355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4958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Resultados por grupo</a:t>
            </a:r>
            <a:endParaRPr lang="es-MX" dirty="0"/>
          </a:p>
        </p:txBody>
      </p:sp>
      <p:sp>
        <p:nvSpPr>
          <p:cNvPr id="5" name="Marcador de texto 4"/>
          <p:cNvSpPr>
            <a:spLocks noGrp="1"/>
          </p:cNvSpPr>
          <p:nvPr>
            <p:ph type="body" idx="1"/>
          </p:nvPr>
        </p:nvSpPr>
        <p:spPr/>
        <p:txBody>
          <a:bodyPr/>
          <a:lstStyle/>
          <a:p>
            <a:r>
              <a:rPr lang="es-MX" dirty="0" smtClean="0"/>
              <a:t>ENADIS 2017</a:t>
            </a:r>
            <a:endParaRPr lang="es-MX" dirty="0"/>
          </a:p>
        </p:txBody>
      </p:sp>
    </p:spTree>
    <p:extLst>
      <p:ext uri="{BB962C8B-B14F-4D97-AF65-F5344CB8AC3E}">
        <p14:creationId xmlns:p14="http://schemas.microsoft.com/office/powerpoint/2010/main" val="801185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
          <p:cNvSpPr>
            <a:spLocks noGrp="1"/>
          </p:cNvSpPr>
          <p:nvPr>
            <p:ph type="title"/>
          </p:nvPr>
        </p:nvSpPr>
        <p:spPr/>
        <p:txBody>
          <a:bodyPr/>
          <a:lstStyle/>
          <a:p>
            <a:r>
              <a:rPr lang="es-MX" dirty="0" smtClean="0"/>
              <a:t>Grupos de población en módulos</a:t>
            </a:r>
            <a:endParaRPr lang="es-MX" dirty="0"/>
          </a:p>
        </p:txBody>
      </p:sp>
      <p:cxnSp>
        <p:nvCxnSpPr>
          <p:cNvPr id="38" name="Conector recto 37"/>
          <p:cNvCxnSpPr/>
          <p:nvPr/>
        </p:nvCxnSpPr>
        <p:spPr>
          <a:xfrm>
            <a:off x="2535378" y="2348039"/>
            <a:ext cx="0" cy="21600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516272" y="4559119"/>
            <a:ext cx="10800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6109894" y="2348039"/>
            <a:ext cx="0" cy="21600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 name="Grupo 4"/>
          <p:cNvGrpSpPr/>
          <p:nvPr/>
        </p:nvGrpSpPr>
        <p:grpSpPr>
          <a:xfrm>
            <a:off x="3399747" y="2134960"/>
            <a:ext cx="1862857" cy="2183499"/>
            <a:chOff x="3570917" y="2142740"/>
            <a:chExt cx="1862857" cy="2183499"/>
          </a:xfrm>
        </p:grpSpPr>
        <p:sp>
          <p:nvSpPr>
            <p:cNvPr id="66" name="CuadroTexto 65"/>
            <p:cNvSpPr txBox="1"/>
            <p:nvPr/>
          </p:nvSpPr>
          <p:spPr>
            <a:xfrm>
              <a:off x="3570917" y="2142740"/>
              <a:ext cx="1862857" cy="534326"/>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400" dirty="0" smtClean="0">
                  <a:solidFill>
                    <a:schemeClr val="tx1"/>
                  </a:solidFill>
                  <a:latin typeface="Arial" panose="020B0604020202020204" pitchFamily="34" charset="0"/>
                  <a:cs typeface="Arial" panose="020B0604020202020204" pitchFamily="34" charset="0"/>
                </a:rPr>
                <a:t>Adolescentes y jóvenes</a:t>
              </a:r>
              <a:endParaRPr lang="es-MX" sz="1400" b="0" dirty="0" smtClean="0">
                <a:solidFill>
                  <a:schemeClr val="tx1"/>
                </a:solidFill>
                <a:latin typeface="Arial" panose="020B0604020202020204" pitchFamily="34" charset="0"/>
                <a:cs typeface="Arial" panose="020B0604020202020204" pitchFamily="34" charset="0"/>
              </a:endParaRPr>
            </a:p>
          </p:txBody>
        </p:sp>
        <p:pic>
          <p:nvPicPr>
            <p:cNvPr id="67" name="Imagen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876" y="2922276"/>
              <a:ext cx="1362938" cy="1403963"/>
            </a:xfrm>
            <a:prstGeom prst="rect">
              <a:avLst/>
            </a:prstGeom>
          </p:spPr>
        </p:pic>
      </p:grpSp>
      <p:grpSp>
        <p:nvGrpSpPr>
          <p:cNvPr id="4" name="Grupo 3"/>
          <p:cNvGrpSpPr/>
          <p:nvPr/>
        </p:nvGrpSpPr>
        <p:grpSpPr>
          <a:xfrm>
            <a:off x="7377728" y="2293190"/>
            <a:ext cx="1222131" cy="2025269"/>
            <a:chOff x="6958272" y="2293190"/>
            <a:chExt cx="1222131" cy="2025269"/>
          </a:xfrm>
        </p:grpSpPr>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9033" y="3032849"/>
              <a:ext cx="799164" cy="1285610"/>
            </a:xfrm>
            <a:prstGeom prst="rect">
              <a:avLst/>
            </a:prstGeom>
          </p:spPr>
        </p:pic>
        <p:sp>
          <p:nvSpPr>
            <p:cNvPr id="76" name="CuadroTexto 75"/>
            <p:cNvSpPr txBox="1"/>
            <p:nvPr/>
          </p:nvSpPr>
          <p:spPr>
            <a:xfrm>
              <a:off x="6958272" y="2293190"/>
              <a:ext cx="1222131" cy="352899"/>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buSzPct val="80000"/>
              </a:pPr>
              <a:r>
                <a:rPr lang="es-MX" sz="1400" dirty="0" smtClean="0">
                  <a:solidFill>
                    <a:schemeClr val="tx1"/>
                  </a:solidFill>
                  <a:latin typeface="Arial" panose="020B0604020202020204" pitchFamily="34" charset="0"/>
                  <a:cs typeface="Arial" panose="020B0604020202020204" pitchFamily="34" charset="0"/>
                </a:rPr>
                <a:t>Mujeres</a:t>
              </a:r>
              <a:endParaRPr lang="es-MX" sz="1400" b="0" dirty="0" smtClean="0">
                <a:solidFill>
                  <a:schemeClr val="tx1"/>
                </a:solidFill>
                <a:latin typeface="Arial" panose="020B0604020202020204" pitchFamily="34" charset="0"/>
                <a:cs typeface="Arial" panose="020B0604020202020204" pitchFamily="34" charset="0"/>
              </a:endParaRPr>
            </a:p>
          </p:txBody>
        </p:sp>
      </p:grpSp>
      <p:cxnSp>
        <p:nvCxnSpPr>
          <p:cNvPr id="33" name="Conector recto 32"/>
          <p:cNvCxnSpPr/>
          <p:nvPr/>
        </p:nvCxnSpPr>
        <p:spPr>
          <a:xfrm>
            <a:off x="9802235" y="2348039"/>
            <a:ext cx="0" cy="21600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Marcador de texto 1"/>
          <p:cNvSpPr>
            <a:spLocks noGrp="1"/>
          </p:cNvSpPr>
          <p:nvPr>
            <p:ph type="body" sz="quarter" idx="10"/>
          </p:nvPr>
        </p:nvSpPr>
        <p:spPr/>
        <p:txBody>
          <a:bodyPr/>
          <a:lstStyle/>
          <a:p>
            <a:endParaRPr lang="es-MX" dirty="0"/>
          </a:p>
        </p:txBody>
      </p:sp>
    </p:spTree>
    <p:extLst>
      <p:ext uri="{BB962C8B-B14F-4D97-AF65-F5344CB8AC3E}">
        <p14:creationId xmlns:p14="http://schemas.microsoft.com/office/powerpoint/2010/main" val="319098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ángulo 57"/>
          <p:cNvSpPr/>
          <p:nvPr/>
        </p:nvSpPr>
        <p:spPr>
          <a:xfrm>
            <a:off x="960645" y="4643569"/>
            <a:ext cx="3306971" cy="8655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61" name="Conector recto 60"/>
          <p:cNvCxnSpPr/>
          <p:nvPr/>
        </p:nvCxnSpPr>
        <p:spPr>
          <a:xfrm>
            <a:off x="955663" y="4643569"/>
            <a:ext cx="0" cy="86557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Flecha derecha 61"/>
          <p:cNvSpPr/>
          <p:nvPr/>
        </p:nvSpPr>
        <p:spPr>
          <a:xfrm>
            <a:off x="955663" y="4946627"/>
            <a:ext cx="359379" cy="27724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Lágrima 53"/>
          <p:cNvSpPr/>
          <p:nvPr/>
        </p:nvSpPr>
        <p:spPr>
          <a:xfrm rot="16200000">
            <a:off x="6481176" y="3360020"/>
            <a:ext cx="770791" cy="770791"/>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8" name="Rectángulo 77"/>
          <p:cNvSpPr/>
          <p:nvPr/>
        </p:nvSpPr>
        <p:spPr>
          <a:xfrm>
            <a:off x="8034774" y="4643569"/>
            <a:ext cx="3306971" cy="8655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9" name="Marcador de contenido 2"/>
          <p:cNvSpPr txBox="1">
            <a:spLocks/>
          </p:cNvSpPr>
          <p:nvPr/>
        </p:nvSpPr>
        <p:spPr>
          <a:xfrm>
            <a:off x="8345677" y="4668352"/>
            <a:ext cx="2773894" cy="8407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s-MX" sz="1600" dirty="0" smtClean="0"/>
              <a:t>Calle o transporte público</a:t>
            </a:r>
          </a:p>
          <a:p>
            <a:pPr marL="285750" indent="-285750">
              <a:spcBef>
                <a:spcPts val="0"/>
              </a:spcBef>
              <a:buFont typeface="Arial" panose="020B0604020202020204" pitchFamily="34" charset="0"/>
              <a:buChar char="•"/>
            </a:pPr>
            <a:r>
              <a:rPr lang="es-MX" sz="1600" dirty="0" smtClean="0"/>
              <a:t>Trabajo o escuela</a:t>
            </a:r>
          </a:p>
          <a:p>
            <a:pPr marL="285750" indent="-285750">
              <a:spcBef>
                <a:spcPts val="0"/>
              </a:spcBef>
              <a:buFont typeface="Arial" panose="020B0604020202020204" pitchFamily="34" charset="0"/>
              <a:buChar char="•"/>
            </a:pPr>
            <a:r>
              <a:rPr lang="es-MX" sz="1600" dirty="0"/>
              <a:t>Servicios médicos</a:t>
            </a:r>
          </a:p>
        </p:txBody>
      </p:sp>
      <p:sp>
        <p:nvSpPr>
          <p:cNvPr id="30" name="Rectángulo 29"/>
          <p:cNvSpPr/>
          <p:nvPr/>
        </p:nvSpPr>
        <p:spPr>
          <a:xfrm>
            <a:off x="8033691" y="2927609"/>
            <a:ext cx="3308055" cy="130028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p:cNvSpPr>
            <a:spLocks noGrp="1"/>
          </p:cNvSpPr>
          <p:nvPr>
            <p:ph type="title"/>
          </p:nvPr>
        </p:nvSpPr>
        <p:spPr/>
        <p:txBody>
          <a:bodyPr/>
          <a:lstStyle/>
          <a:p>
            <a:r>
              <a:rPr lang="es-ES" dirty="0" smtClean="0"/>
              <a:t>Ámbitos de discriminación</a:t>
            </a:r>
            <a:endParaRPr lang="es-ES" dirty="0"/>
          </a:p>
        </p:txBody>
      </p:sp>
      <p:sp>
        <p:nvSpPr>
          <p:cNvPr id="4" name="Marcador de texto 3"/>
          <p:cNvSpPr>
            <a:spLocks noGrp="1"/>
          </p:cNvSpPr>
          <p:nvPr>
            <p:ph type="body" sz="quarter" idx="10"/>
          </p:nvPr>
        </p:nvSpPr>
        <p:spPr>
          <a:xfrm>
            <a:off x="507611" y="5849044"/>
            <a:ext cx="6462956" cy="492316"/>
          </a:xfrm>
        </p:spPr>
        <p:txBody>
          <a:bodyPr/>
          <a:lstStyle/>
          <a:p>
            <a:pPr marL="88900" indent="-88900" algn="just"/>
            <a:r>
              <a:rPr lang="es-MX" baseline="30000" dirty="0" smtClean="0"/>
              <a:t>1</a:t>
            </a:r>
            <a:r>
              <a:rPr lang="es-MX" dirty="0" smtClean="0"/>
              <a:t> Refiere a la discriminación ocurrida en al menos un ámbito social: trabajo o escuela; familia; servicios médicos; oficina de gobierno; negocio, centro comercial o banco; calle o transporte público; y las redes sociales. Para el cálculo, se excluyen otros ámbitos no especificados, por baja declaración. Fuente</a:t>
            </a:r>
            <a:r>
              <a:rPr lang="es-MX" dirty="0"/>
              <a:t>: INEGI. Encuesta Nacional sobre Discriminación 2017.</a:t>
            </a:r>
          </a:p>
        </p:txBody>
      </p:sp>
      <p:sp>
        <p:nvSpPr>
          <p:cNvPr id="3" name="Marcador de contenido 2"/>
          <p:cNvSpPr>
            <a:spLocks noGrp="1"/>
          </p:cNvSpPr>
          <p:nvPr>
            <p:ph idx="4294967295"/>
          </p:nvPr>
        </p:nvSpPr>
        <p:spPr>
          <a:xfrm>
            <a:off x="507611" y="1912953"/>
            <a:ext cx="7137400" cy="577850"/>
          </a:xfrm>
        </p:spPr>
        <p:txBody>
          <a:bodyPr/>
          <a:lstStyle/>
          <a:p>
            <a:pPr algn="ctr"/>
            <a:r>
              <a:rPr lang="es-MX" b="1" dirty="0" smtClean="0"/>
              <a:t>Porcentaje de la población</a:t>
            </a:r>
            <a:r>
              <a:rPr lang="es-MX" dirty="0" smtClean="0"/>
              <a:t>, por grupo, </a:t>
            </a:r>
            <a:r>
              <a:rPr lang="es-MX" b="1" dirty="0" smtClean="0"/>
              <a:t>que declaró haber </a:t>
            </a:r>
            <a:r>
              <a:rPr lang="es-MX" b="1" dirty="0"/>
              <a:t>sido discriminada </a:t>
            </a:r>
            <a:r>
              <a:rPr lang="es-MX" dirty="0"/>
              <a:t>en el último </a:t>
            </a:r>
            <a:r>
              <a:rPr lang="es-MX" dirty="0" smtClean="0"/>
              <a:t>año, </a:t>
            </a:r>
            <a:r>
              <a:rPr lang="es-MX" b="1" dirty="0" smtClean="0"/>
              <a:t>en al menos un ámbito social</a:t>
            </a:r>
            <a:r>
              <a:rPr lang="es-MX" b="1" baseline="30000" dirty="0" smtClean="0"/>
              <a:t>1</a:t>
            </a:r>
            <a:endParaRPr lang="es-MX" b="1" baseline="30000" dirty="0"/>
          </a:p>
        </p:txBody>
      </p:sp>
      <p:cxnSp>
        <p:nvCxnSpPr>
          <p:cNvPr id="9" name="Conector recto 8"/>
          <p:cNvCxnSpPr/>
          <p:nvPr/>
        </p:nvCxnSpPr>
        <p:spPr>
          <a:xfrm>
            <a:off x="8033694" y="2931537"/>
            <a:ext cx="0" cy="129243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lecha derecha 10"/>
          <p:cNvSpPr/>
          <p:nvPr/>
        </p:nvSpPr>
        <p:spPr>
          <a:xfrm>
            <a:off x="8033693" y="3439129"/>
            <a:ext cx="359379" cy="27724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27" name="Conector recto 26"/>
          <p:cNvCxnSpPr/>
          <p:nvPr/>
        </p:nvCxnSpPr>
        <p:spPr>
          <a:xfrm>
            <a:off x="8029792" y="4643569"/>
            <a:ext cx="0" cy="86557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Flecha derecha 28"/>
          <p:cNvSpPr/>
          <p:nvPr/>
        </p:nvSpPr>
        <p:spPr>
          <a:xfrm>
            <a:off x="8029792" y="4946627"/>
            <a:ext cx="359379" cy="27724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Marcador de contenido 2"/>
          <p:cNvSpPr txBox="1">
            <a:spLocks/>
          </p:cNvSpPr>
          <p:nvPr/>
        </p:nvSpPr>
        <p:spPr>
          <a:xfrm>
            <a:off x="8346903" y="2924700"/>
            <a:ext cx="2994842" cy="130610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MX" sz="1600" b="1" dirty="0" smtClean="0"/>
              <a:t>Principales ámbitos que se declararon</a:t>
            </a:r>
          </a:p>
          <a:p>
            <a:pPr marL="285750" indent="-285750">
              <a:spcBef>
                <a:spcPts val="0"/>
              </a:spcBef>
              <a:buFont typeface="Arial" panose="020B0604020202020204" pitchFamily="34" charset="0"/>
              <a:buChar char="•"/>
            </a:pPr>
            <a:r>
              <a:rPr lang="es-MX" sz="1600" dirty="0" smtClean="0"/>
              <a:t>Calle o transporte público</a:t>
            </a:r>
          </a:p>
          <a:p>
            <a:pPr marL="285750" indent="-285750">
              <a:spcBef>
                <a:spcPts val="0"/>
              </a:spcBef>
              <a:buFont typeface="Arial" panose="020B0604020202020204" pitchFamily="34" charset="0"/>
              <a:buChar char="•"/>
            </a:pPr>
            <a:r>
              <a:rPr lang="es-MX" sz="1600" dirty="0"/>
              <a:t>Servicios </a:t>
            </a:r>
            <a:r>
              <a:rPr lang="es-MX" sz="1600" dirty="0" smtClean="0"/>
              <a:t>médicos</a:t>
            </a:r>
          </a:p>
          <a:p>
            <a:pPr marL="285750" indent="-285750">
              <a:spcBef>
                <a:spcPts val="0"/>
              </a:spcBef>
              <a:buFont typeface="Arial" panose="020B0604020202020204" pitchFamily="34" charset="0"/>
              <a:buChar char="•"/>
            </a:pPr>
            <a:r>
              <a:rPr lang="es-MX" sz="1600" dirty="0" smtClean="0"/>
              <a:t>Familia</a:t>
            </a:r>
            <a:endParaRPr lang="es-MX" sz="1600" dirty="0"/>
          </a:p>
          <a:p>
            <a:pPr marL="285750" indent="-285750">
              <a:spcBef>
                <a:spcPts val="0"/>
              </a:spcBef>
              <a:buFont typeface="Arial" panose="020B0604020202020204" pitchFamily="34" charset="0"/>
              <a:buChar char="•"/>
            </a:pPr>
            <a:endParaRPr lang="es-MX" sz="1600" dirty="0"/>
          </a:p>
        </p:txBody>
      </p:sp>
      <p:pic>
        <p:nvPicPr>
          <p:cNvPr id="66" name="Imagen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390" y="2928777"/>
            <a:ext cx="450232" cy="1181857"/>
          </a:xfrm>
          <a:prstGeom prst="rect">
            <a:avLst/>
          </a:prstGeom>
        </p:spPr>
      </p:pic>
      <p:sp>
        <p:nvSpPr>
          <p:cNvPr id="71" name="CuadroTexto 70"/>
          <p:cNvSpPr txBox="1"/>
          <p:nvPr/>
        </p:nvSpPr>
        <p:spPr>
          <a:xfrm>
            <a:off x="6342093" y="3499453"/>
            <a:ext cx="1048956"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21.3</a:t>
            </a:r>
            <a:endParaRPr lang="es-MX" sz="2200" b="1" dirty="0">
              <a:latin typeface="Arial" panose="020B0604020202020204" pitchFamily="34" charset="0"/>
              <a:cs typeface="Arial" panose="020B0604020202020204" pitchFamily="34" charset="0"/>
            </a:endParaRPr>
          </a:p>
        </p:txBody>
      </p:sp>
      <p:sp>
        <p:nvSpPr>
          <p:cNvPr id="72" name="Lágrima 71"/>
          <p:cNvSpPr/>
          <p:nvPr/>
        </p:nvSpPr>
        <p:spPr>
          <a:xfrm>
            <a:off x="4930768" y="3360020"/>
            <a:ext cx="770791" cy="770791"/>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3" name="CuadroTexto 72"/>
          <p:cNvSpPr txBox="1"/>
          <p:nvPr/>
        </p:nvSpPr>
        <p:spPr>
          <a:xfrm>
            <a:off x="4829785" y="3501488"/>
            <a:ext cx="1048956"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17.6</a:t>
            </a:r>
            <a:endParaRPr lang="es-MX" sz="2200" b="1" dirty="0">
              <a:latin typeface="Arial" panose="020B0604020202020204" pitchFamily="34" charset="0"/>
              <a:cs typeface="Arial" panose="020B0604020202020204" pitchFamily="34" charset="0"/>
            </a:endParaRPr>
          </a:p>
        </p:txBody>
      </p:sp>
      <p:sp>
        <p:nvSpPr>
          <p:cNvPr id="32" name="Recortar rectángulo de esquina sencilla 31"/>
          <p:cNvSpPr/>
          <p:nvPr/>
        </p:nvSpPr>
        <p:spPr>
          <a:xfrm rot="10800000" flipH="1">
            <a:off x="890224" y="1063019"/>
            <a:ext cx="10790787" cy="713689"/>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33" name="Grupo 32"/>
          <p:cNvGrpSpPr/>
          <p:nvPr/>
        </p:nvGrpSpPr>
        <p:grpSpPr>
          <a:xfrm>
            <a:off x="683601" y="1063020"/>
            <a:ext cx="225520" cy="235598"/>
            <a:chOff x="446278" y="2339420"/>
            <a:chExt cx="225520" cy="235598"/>
          </a:xfrm>
        </p:grpSpPr>
        <p:sp>
          <p:nvSpPr>
            <p:cNvPr id="34" name="Redondear rectángulo de esquina del mismo lado 33"/>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CuadroTexto 35"/>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sp>
        <p:nvSpPr>
          <p:cNvPr id="38" name="Marcador de contenido 2"/>
          <p:cNvSpPr txBox="1">
            <a:spLocks/>
          </p:cNvSpPr>
          <p:nvPr/>
        </p:nvSpPr>
        <p:spPr>
          <a:xfrm>
            <a:off x="909121" y="1028932"/>
            <a:ext cx="10771890" cy="74777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400" dirty="0" smtClean="0"/>
              <a:t>Los actos de discriminación se pueden presentar en los distintos ámbitos en los que se desenvuelven las personas, identificar aquellos en donde </a:t>
            </a:r>
            <a:r>
              <a:rPr lang="es-MX" sz="1400" dirty="0"/>
              <a:t>con mayor frecuencia </a:t>
            </a:r>
            <a:r>
              <a:rPr lang="es-MX" sz="1400" dirty="0" smtClean="0"/>
              <a:t>ocurren, permitirá promover acciones que eviten la </a:t>
            </a:r>
            <a:r>
              <a:rPr lang="es-MX" sz="1400" dirty="0"/>
              <a:t>reproducción de </a:t>
            </a:r>
            <a:r>
              <a:rPr lang="es-MX" sz="1400" dirty="0" smtClean="0"/>
              <a:t>prácticas discriminatorias y contribuir a </a:t>
            </a:r>
            <a:r>
              <a:rPr lang="es-MX" sz="1400" dirty="0"/>
              <a:t>la formación de una sociedad en donde esté garantizada la igualdad de trato y oportunidades para todas las </a:t>
            </a:r>
            <a:r>
              <a:rPr lang="es-MX" sz="1400" dirty="0" smtClean="0"/>
              <a:t>personas.</a:t>
            </a:r>
            <a:endParaRPr lang="es-MX" sz="1400" dirty="0"/>
          </a:p>
        </p:txBody>
      </p:sp>
      <p:sp>
        <p:nvSpPr>
          <p:cNvPr id="41" name="Marcador de contenido 2"/>
          <p:cNvSpPr txBox="1">
            <a:spLocks/>
          </p:cNvSpPr>
          <p:nvPr/>
        </p:nvSpPr>
        <p:spPr>
          <a:xfrm>
            <a:off x="1288227" y="4668352"/>
            <a:ext cx="2996069" cy="8407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s-MX" sz="1600" dirty="0" smtClean="0"/>
              <a:t>Calle o transporte público</a:t>
            </a:r>
          </a:p>
          <a:p>
            <a:pPr marL="285750" indent="-285750">
              <a:spcBef>
                <a:spcPts val="0"/>
              </a:spcBef>
              <a:buFont typeface="Arial" panose="020B0604020202020204" pitchFamily="34" charset="0"/>
              <a:buChar char="•"/>
            </a:pPr>
            <a:r>
              <a:rPr lang="es-MX" sz="1600" dirty="0" smtClean="0"/>
              <a:t>Trabajo o escuela</a:t>
            </a:r>
          </a:p>
          <a:p>
            <a:pPr marL="285750" indent="-285750">
              <a:spcBef>
                <a:spcPts val="0"/>
              </a:spcBef>
              <a:buFont typeface="Arial" panose="020B0604020202020204" pitchFamily="34" charset="0"/>
              <a:buChar char="•"/>
            </a:pPr>
            <a:r>
              <a:rPr lang="es-MX" sz="1600" dirty="0" smtClean="0"/>
              <a:t>Redes sociales</a:t>
            </a:r>
            <a:endParaRPr lang="es-MX" sz="1600" dirty="0"/>
          </a:p>
        </p:txBody>
      </p:sp>
      <p:sp>
        <p:nvSpPr>
          <p:cNvPr id="42" name="Rectángulo 41"/>
          <p:cNvSpPr/>
          <p:nvPr/>
        </p:nvSpPr>
        <p:spPr>
          <a:xfrm>
            <a:off x="957607" y="2920772"/>
            <a:ext cx="3308055" cy="130028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3" name="Conector recto 42"/>
          <p:cNvCxnSpPr/>
          <p:nvPr/>
        </p:nvCxnSpPr>
        <p:spPr>
          <a:xfrm>
            <a:off x="968077" y="2924700"/>
            <a:ext cx="0" cy="129243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Flecha derecha 43"/>
          <p:cNvSpPr/>
          <p:nvPr/>
        </p:nvSpPr>
        <p:spPr>
          <a:xfrm>
            <a:off x="968076" y="3432292"/>
            <a:ext cx="359379" cy="27724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Marcador de contenido 2"/>
          <p:cNvSpPr txBox="1">
            <a:spLocks/>
          </p:cNvSpPr>
          <p:nvPr/>
        </p:nvSpPr>
        <p:spPr>
          <a:xfrm>
            <a:off x="1270819" y="2917863"/>
            <a:ext cx="3005309" cy="130610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MX" sz="1600" b="1" dirty="0" smtClean="0"/>
              <a:t>Principales ámbitos que se declararon</a:t>
            </a:r>
          </a:p>
          <a:p>
            <a:pPr marL="285750" indent="-285750">
              <a:spcBef>
                <a:spcPts val="0"/>
              </a:spcBef>
              <a:buFont typeface="Arial" panose="020B0604020202020204" pitchFamily="34" charset="0"/>
              <a:buChar char="•"/>
            </a:pPr>
            <a:r>
              <a:rPr lang="es-MX" sz="1600" dirty="0" smtClean="0"/>
              <a:t>Calle o transporte público</a:t>
            </a:r>
          </a:p>
          <a:p>
            <a:pPr marL="285750" indent="-285750">
              <a:spcBef>
                <a:spcPts val="0"/>
              </a:spcBef>
              <a:buFont typeface="Arial" panose="020B0604020202020204" pitchFamily="34" charset="0"/>
              <a:buChar char="•"/>
            </a:pPr>
            <a:r>
              <a:rPr lang="es-MX" sz="1600" dirty="0"/>
              <a:t>Trabajo o escuela</a:t>
            </a:r>
            <a:endParaRPr lang="es-MX" sz="1600" dirty="0" smtClean="0"/>
          </a:p>
          <a:p>
            <a:pPr marL="285750" indent="-285750">
              <a:spcBef>
                <a:spcPts val="0"/>
              </a:spcBef>
              <a:buFont typeface="Arial" panose="020B0604020202020204" pitchFamily="34" charset="0"/>
              <a:buChar char="•"/>
            </a:pPr>
            <a:r>
              <a:rPr lang="es-MX" sz="1600" dirty="0"/>
              <a:t>Servicios </a:t>
            </a:r>
            <a:r>
              <a:rPr lang="es-MX" sz="1600" dirty="0" smtClean="0"/>
              <a:t>médicos</a:t>
            </a:r>
            <a:endParaRPr lang="es-MX" sz="1600" dirty="0"/>
          </a:p>
        </p:txBody>
      </p:sp>
      <p:pic>
        <p:nvPicPr>
          <p:cNvPr id="50"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0394" y="4360393"/>
            <a:ext cx="985499" cy="1238914"/>
          </a:xfrm>
          <a:prstGeom prst="rect">
            <a:avLst/>
          </a:prstGeom>
        </p:spPr>
      </p:pic>
      <p:sp>
        <p:nvSpPr>
          <p:cNvPr id="55" name="20 CuadroTexto"/>
          <p:cNvSpPr txBox="1"/>
          <p:nvPr/>
        </p:nvSpPr>
        <p:spPr>
          <a:xfrm>
            <a:off x="8007638" y="2495757"/>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Morelos</a:t>
            </a:r>
            <a:endParaRPr lang="es-MX" b="1" dirty="0">
              <a:solidFill>
                <a:schemeClr val="accent3"/>
              </a:solidFill>
              <a:latin typeface="Arial" panose="020B0604020202020204" pitchFamily="34" charset="0"/>
              <a:cs typeface="Arial" panose="020B0604020202020204" pitchFamily="34" charset="0"/>
            </a:endParaRPr>
          </a:p>
        </p:txBody>
      </p:sp>
      <p:sp>
        <p:nvSpPr>
          <p:cNvPr id="57" name="20 CuadroTexto"/>
          <p:cNvSpPr txBox="1"/>
          <p:nvPr/>
        </p:nvSpPr>
        <p:spPr>
          <a:xfrm>
            <a:off x="1257300" y="2497039"/>
            <a:ext cx="3213100"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Estados Unidos Mexicanos</a:t>
            </a:r>
            <a:endParaRPr lang="es-MX" b="1" dirty="0">
              <a:solidFill>
                <a:schemeClr val="accent3"/>
              </a:solidFill>
              <a:latin typeface="Arial" panose="020B0604020202020204" pitchFamily="34" charset="0"/>
              <a:cs typeface="Arial" panose="020B0604020202020204" pitchFamily="34" charset="0"/>
            </a:endParaRPr>
          </a:p>
        </p:txBody>
      </p:sp>
      <p:sp>
        <p:nvSpPr>
          <p:cNvPr id="63" name="Lágrima 62"/>
          <p:cNvSpPr/>
          <p:nvPr/>
        </p:nvSpPr>
        <p:spPr>
          <a:xfrm rot="16200000">
            <a:off x="6784737" y="4940854"/>
            <a:ext cx="770791" cy="770791"/>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4" name="CuadroTexto 63"/>
          <p:cNvSpPr txBox="1"/>
          <p:nvPr/>
        </p:nvSpPr>
        <p:spPr>
          <a:xfrm>
            <a:off x="6645654" y="5080287"/>
            <a:ext cx="1048956"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17.1</a:t>
            </a:r>
            <a:endParaRPr lang="es-MX" sz="2200" b="1" dirty="0">
              <a:latin typeface="Arial" panose="020B0604020202020204" pitchFamily="34" charset="0"/>
              <a:cs typeface="Arial" panose="020B0604020202020204" pitchFamily="34" charset="0"/>
            </a:endParaRPr>
          </a:p>
        </p:txBody>
      </p:sp>
      <p:sp>
        <p:nvSpPr>
          <p:cNvPr id="65" name="Lágrima 64"/>
          <p:cNvSpPr/>
          <p:nvPr/>
        </p:nvSpPr>
        <p:spPr>
          <a:xfrm>
            <a:off x="4728705" y="4938819"/>
            <a:ext cx="770791" cy="770791"/>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0" name="CuadroTexto 79"/>
          <p:cNvSpPr txBox="1"/>
          <p:nvPr/>
        </p:nvSpPr>
        <p:spPr>
          <a:xfrm>
            <a:off x="4627722" y="5080287"/>
            <a:ext cx="1048956"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16.3</a:t>
            </a:r>
            <a:endParaRPr lang="es-MX"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589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Negación de derechos</a:t>
            </a:r>
            <a:endParaRPr lang="es-MX" dirty="0"/>
          </a:p>
        </p:txBody>
      </p:sp>
      <p:sp>
        <p:nvSpPr>
          <p:cNvPr id="4" name="Marcador de texto 3"/>
          <p:cNvSpPr>
            <a:spLocks noGrp="1"/>
          </p:cNvSpPr>
          <p:nvPr>
            <p:ph type="body" sz="quarter" idx="10"/>
          </p:nvPr>
        </p:nvSpPr>
        <p:spPr>
          <a:xfrm>
            <a:off x="613286" y="5335750"/>
            <a:ext cx="7776094" cy="1126586"/>
          </a:xfrm>
        </p:spPr>
        <p:txBody>
          <a:bodyPr/>
          <a:lstStyle/>
          <a:p>
            <a:pPr marL="88900" indent="-88900"/>
            <a:r>
              <a:rPr lang="es-MX" baseline="30000" dirty="0" smtClean="0"/>
              <a:t>1</a:t>
            </a:r>
            <a:r>
              <a:rPr lang="es-MX" dirty="0" smtClean="0"/>
              <a:t> El cálculo se estimó con base en los derechos captados a cada grupo, respecto a la población total de cada uno de ellos.</a:t>
            </a:r>
          </a:p>
          <a:p>
            <a:pPr marL="88900" indent="-88900"/>
            <a:r>
              <a:rPr lang="es-MX" baseline="30000" dirty="0" smtClean="0"/>
              <a:t>2</a:t>
            </a:r>
            <a:r>
              <a:rPr lang="es-MX" dirty="0" smtClean="0"/>
              <a:t> Refiere a la negación de al menos uno de los derechos captados: la atención médica o medicamentos; la atención o servicios en alguna oficina de gobierno; la entrada o permanencia en algún negocio, centro comercial o banco; recibir apoyos de programas sociales; la posibilidad de estudiar o </a:t>
            </a:r>
            <a:r>
              <a:rPr lang="es-MX" dirty="0"/>
              <a:t>seguir </a:t>
            </a:r>
            <a:r>
              <a:rPr lang="es-MX" dirty="0" smtClean="0"/>
              <a:t>estudiando; la oportunidad de trabajar u obtener un ascenso; algún crédito de vivienda, préstamo o tarjeta.</a:t>
            </a:r>
          </a:p>
          <a:p>
            <a:pPr marL="88900" indent="-88900"/>
            <a:r>
              <a:rPr lang="es-MX" dirty="0" smtClean="0"/>
              <a:t>* Para el estimado del porcentaje de adolescentes y jóvenes no considera “la oportunidad de trabajar u obtener un ascenso”, ni “obtener algún crédito de vivienda, préstamo o tarjeta”, debido a que el corte fue de 18 años y más para estas opciones. Asimismo, para el grupo de mujeres, no se tomó en cuenta “la posibilidad de estudiar o seguir estudiando”, que se aplicó únicamente a personas de 12 a 35 años.</a:t>
            </a:r>
          </a:p>
          <a:p>
            <a:pPr marL="88900" indent="-88900"/>
            <a:r>
              <a:rPr lang="es-MX" dirty="0" smtClean="0"/>
              <a:t>Fuente: INEGI. Encuesta Nacional sobre Discriminación 2017.</a:t>
            </a:r>
            <a:endParaRPr lang="es-MX" dirty="0"/>
          </a:p>
        </p:txBody>
      </p:sp>
      <p:sp>
        <p:nvSpPr>
          <p:cNvPr id="3" name="Marcador de contenido 2"/>
          <p:cNvSpPr>
            <a:spLocks noGrp="1"/>
          </p:cNvSpPr>
          <p:nvPr>
            <p:ph idx="4294967295"/>
          </p:nvPr>
        </p:nvSpPr>
        <p:spPr>
          <a:xfrm>
            <a:off x="613286" y="1149725"/>
            <a:ext cx="10702389" cy="536575"/>
          </a:xfrm>
        </p:spPr>
        <p:txBody>
          <a:bodyPr/>
          <a:lstStyle/>
          <a:p>
            <a:pPr algn="ctr"/>
            <a:r>
              <a:rPr lang="es-MX" b="1" dirty="0" smtClean="0"/>
              <a:t>Porcentaje de población</a:t>
            </a:r>
            <a:r>
              <a:rPr lang="es-MX" dirty="0" smtClean="0"/>
              <a:t>,</a:t>
            </a:r>
            <a:r>
              <a:rPr lang="es-MX" baseline="30000" dirty="0" smtClean="0"/>
              <a:t>1</a:t>
            </a:r>
            <a:r>
              <a:rPr lang="es-MX" dirty="0" smtClean="0"/>
              <a:t> por grupo, </a:t>
            </a:r>
            <a:r>
              <a:rPr lang="es-MX" b="1" dirty="0" smtClean="0"/>
              <a:t>que declaró al menos un incidente de negación </a:t>
            </a:r>
            <a:br>
              <a:rPr lang="es-MX" b="1" dirty="0" smtClean="0"/>
            </a:br>
            <a:r>
              <a:rPr lang="es-MX" b="1" dirty="0" smtClean="0"/>
              <a:t>de derechos</a:t>
            </a:r>
            <a:r>
              <a:rPr lang="es-MX" b="1" baseline="30000" dirty="0" smtClean="0"/>
              <a:t>2</a:t>
            </a:r>
            <a:r>
              <a:rPr lang="es-MX" b="1" dirty="0" smtClean="0"/>
              <a:t> </a:t>
            </a:r>
            <a:r>
              <a:rPr lang="es-MX" dirty="0" smtClean="0"/>
              <a:t>en los últimos cinco años</a:t>
            </a:r>
            <a:endParaRPr lang="es-MX" dirty="0"/>
          </a:p>
        </p:txBody>
      </p:sp>
      <p:grpSp>
        <p:nvGrpSpPr>
          <p:cNvPr id="13" name="Grupo 12"/>
          <p:cNvGrpSpPr/>
          <p:nvPr/>
        </p:nvGrpSpPr>
        <p:grpSpPr>
          <a:xfrm>
            <a:off x="3949696" y="3311856"/>
            <a:ext cx="4672797" cy="1794312"/>
            <a:chOff x="2598216" y="4491894"/>
            <a:chExt cx="4634007" cy="1299935"/>
          </a:xfrm>
        </p:grpSpPr>
        <p:sp>
          <p:nvSpPr>
            <p:cNvPr id="5" name="Recortar rectángulo de esquina sencilla 4"/>
            <p:cNvSpPr/>
            <p:nvPr/>
          </p:nvSpPr>
          <p:spPr>
            <a:xfrm rot="10800000" flipH="1">
              <a:off x="2804840" y="4516695"/>
              <a:ext cx="4188086" cy="948784"/>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Marcador de contenido 2"/>
            <p:cNvSpPr txBox="1">
              <a:spLocks/>
            </p:cNvSpPr>
            <p:nvPr/>
          </p:nvSpPr>
          <p:spPr>
            <a:xfrm>
              <a:off x="3087994" y="4496104"/>
              <a:ext cx="4144229" cy="12957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s-MX" sz="1600" b="1" dirty="0" smtClean="0"/>
                <a:t>Principales </a:t>
              </a:r>
              <a:r>
                <a:rPr lang="es-MX" sz="1600" b="1" dirty="0"/>
                <a:t>derechos </a:t>
              </a:r>
              <a:r>
                <a:rPr lang="es-MX" sz="1600" b="1" dirty="0" smtClean="0"/>
                <a:t>negados declarados</a:t>
              </a:r>
              <a:endParaRPr lang="es-MX" sz="1600" b="1" dirty="0"/>
            </a:p>
            <a:p>
              <a:pPr marL="285750" indent="-285750">
                <a:spcBef>
                  <a:spcPts val="0"/>
                </a:spcBef>
                <a:buFont typeface="Arial" panose="020B0604020202020204" pitchFamily="34" charset="0"/>
                <a:buChar char="•"/>
              </a:pPr>
              <a:r>
                <a:rPr lang="es-MX" sz="1600" dirty="0" smtClean="0"/>
                <a:t>Atención médica o medicamentos</a:t>
              </a:r>
            </a:p>
            <a:p>
              <a:pPr marL="285750" indent="-285750">
                <a:spcBef>
                  <a:spcPts val="0"/>
                </a:spcBef>
                <a:buFont typeface="Arial" panose="020B0604020202020204" pitchFamily="34" charset="0"/>
                <a:buChar char="•"/>
              </a:pPr>
              <a:r>
                <a:rPr lang="es-MX" sz="1600" dirty="0" smtClean="0"/>
                <a:t>Recibir apoyos de programas sociales</a:t>
              </a:r>
            </a:p>
            <a:p>
              <a:pPr marL="285750" indent="-285750">
                <a:spcBef>
                  <a:spcPts val="0"/>
                </a:spcBef>
                <a:buFont typeface="Arial" panose="020B0604020202020204" pitchFamily="34" charset="0"/>
                <a:buChar char="•"/>
              </a:pPr>
              <a:r>
                <a:rPr lang="es-MX" sz="1600" dirty="0" smtClean="0"/>
                <a:t>Atención en oficinas de gobierno</a:t>
              </a:r>
              <a:endParaRPr lang="es-MX" sz="1600" dirty="0"/>
            </a:p>
          </p:txBody>
        </p:sp>
        <p:grpSp>
          <p:nvGrpSpPr>
            <p:cNvPr id="55" name="Grupo 54"/>
            <p:cNvGrpSpPr/>
            <p:nvPr/>
          </p:nvGrpSpPr>
          <p:grpSpPr>
            <a:xfrm>
              <a:off x="2598216" y="4491894"/>
              <a:ext cx="225520" cy="235598"/>
              <a:chOff x="446278" y="2339420"/>
              <a:chExt cx="225520" cy="235598"/>
            </a:xfrm>
          </p:grpSpPr>
          <p:sp>
            <p:nvSpPr>
              <p:cNvPr id="56" name="Redondear rectángulo de esquina del mismo lado 55"/>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CuadroTexto 56"/>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grpSp>
      <p:sp>
        <p:nvSpPr>
          <p:cNvPr id="46" name="20 CuadroTexto"/>
          <p:cNvSpPr txBox="1"/>
          <p:nvPr/>
        </p:nvSpPr>
        <p:spPr>
          <a:xfrm>
            <a:off x="8622493" y="1923392"/>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Morelos</a:t>
            </a:r>
            <a:endParaRPr lang="es-MX" b="1" dirty="0">
              <a:solidFill>
                <a:schemeClr val="accent3"/>
              </a:solidFill>
              <a:latin typeface="Arial" panose="020B0604020202020204" pitchFamily="34" charset="0"/>
              <a:cs typeface="Arial" panose="020B0604020202020204" pitchFamily="34" charset="0"/>
            </a:endParaRPr>
          </a:p>
        </p:txBody>
      </p:sp>
      <p:sp>
        <p:nvSpPr>
          <p:cNvPr id="53" name="20 CuadroTexto"/>
          <p:cNvSpPr txBox="1"/>
          <p:nvPr/>
        </p:nvSpPr>
        <p:spPr>
          <a:xfrm>
            <a:off x="1045554" y="1923805"/>
            <a:ext cx="3213100"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Estados Unidos Mexicanos</a:t>
            </a:r>
            <a:endParaRPr lang="es-MX" b="1" dirty="0">
              <a:solidFill>
                <a:schemeClr val="accent3"/>
              </a:solidFill>
              <a:latin typeface="Arial" panose="020B0604020202020204" pitchFamily="34" charset="0"/>
              <a:cs typeface="Arial" panose="020B0604020202020204" pitchFamily="34" charset="0"/>
            </a:endParaRPr>
          </a:p>
        </p:txBody>
      </p:sp>
      <p:sp>
        <p:nvSpPr>
          <p:cNvPr id="58" name="Lágrima 57"/>
          <p:cNvSpPr/>
          <p:nvPr/>
        </p:nvSpPr>
        <p:spPr>
          <a:xfrm rot="16200000">
            <a:off x="2471329" y="2803718"/>
            <a:ext cx="770791" cy="770791"/>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9" name="Imagen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158" y="2372475"/>
            <a:ext cx="450232" cy="1181857"/>
          </a:xfrm>
          <a:prstGeom prst="rect">
            <a:avLst/>
          </a:prstGeom>
        </p:spPr>
      </p:pic>
      <p:sp>
        <p:nvSpPr>
          <p:cNvPr id="60" name="CuadroTexto 59"/>
          <p:cNvSpPr txBox="1"/>
          <p:nvPr/>
        </p:nvSpPr>
        <p:spPr>
          <a:xfrm>
            <a:off x="2332246" y="2943151"/>
            <a:ext cx="1048956"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25.8</a:t>
            </a:r>
            <a:endParaRPr lang="es-MX" sz="2200" b="1" dirty="0">
              <a:latin typeface="Arial" panose="020B0604020202020204" pitchFamily="34" charset="0"/>
              <a:cs typeface="Arial" panose="020B0604020202020204" pitchFamily="34" charset="0"/>
            </a:endParaRPr>
          </a:p>
        </p:txBody>
      </p:sp>
      <p:pic>
        <p:nvPicPr>
          <p:cNvPr id="63" name="Imagen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162" y="3804091"/>
            <a:ext cx="985499" cy="1238914"/>
          </a:xfrm>
          <a:prstGeom prst="rect">
            <a:avLst/>
          </a:prstGeom>
        </p:spPr>
      </p:pic>
      <p:sp>
        <p:nvSpPr>
          <p:cNvPr id="64" name="Lágrima 63"/>
          <p:cNvSpPr/>
          <p:nvPr/>
        </p:nvSpPr>
        <p:spPr>
          <a:xfrm rot="16200000">
            <a:off x="2739721" y="4384552"/>
            <a:ext cx="770791" cy="770791"/>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5" name="CuadroTexto 64"/>
          <p:cNvSpPr txBox="1"/>
          <p:nvPr/>
        </p:nvSpPr>
        <p:spPr>
          <a:xfrm>
            <a:off x="2600638" y="4523985"/>
            <a:ext cx="1048956"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15.7*</a:t>
            </a:r>
            <a:endParaRPr lang="es-MX" sz="2200" b="1" dirty="0">
              <a:latin typeface="Arial" panose="020B0604020202020204" pitchFamily="34" charset="0"/>
              <a:cs typeface="Arial" panose="020B0604020202020204" pitchFamily="34" charset="0"/>
            </a:endParaRPr>
          </a:p>
        </p:txBody>
      </p:sp>
      <p:pic>
        <p:nvPicPr>
          <p:cNvPr id="69" name="Imagen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966" y="2375615"/>
            <a:ext cx="450232" cy="1181857"/>
          </a:xfrm>
          <a:prstGeom prst="rect">
            <a:avLst/>
          </a:prstGeom>
        </p:spPr>
      </p:pic>
      <p:sp>
        <p:nvSpPr>
          <p:cNvPr id="71" name="Lágrima 70"/>
          <p:cNvSpPr/>
          <p:nvPr/>
        </p:nvSpPr>
        <p:spPr>
          <a:xfrm>
            <a:off x="9290236" y="2806858"/>
            <a:ext cx="770791" cy="770791"/>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2" name="CuadroTexto 71"/>
          <p:cNvSpPr txBox="1"/>
          <p:nvPr/>
        </p:nvSpPr>
        <p:spPr>
          <a:xfrm>
            <a:off x="9189253" y="2948326"/>
            <a:ext cx="1048956"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29.5</a:t>
            </a:r>
            <a:endParaRPr lang="es-MX" sz="2200" b="1" dirty="0">
              <a:latin typeface="Arial" panose="020B0604020202020204" pitchFamily="34" charset="0"/>
              <a:cs typeface="Arial" panose="020B0604020202020204" pitchFamily="34" charset="0"/>
            </a:endParaRPr>
          </a:p>
        </p:txBody>
      </p:sp>
      <p:pic>
        <p:nvPicPr>
          <p:cNvPr id="73" name="Imagen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970" y="3807231"/>
            <a:ext cx="985499" cy="1238914"/>
          </a:xfrm>
          <a:prstGeom prst="rect">
            <a:avLst/>
          </a:prstGeom>
        </p:spPr>
      </p:pic>
      <p:sp>
        <p:nvSpPr>
          <p:cNvPr id="76" name="Lágrima 75"/>
          <p:cNvSpPr/>
          <p:nvPr/>
        </p:nvSpPr>
        <p:spPr>
          <a:xfrm>
            <a:off x="9088173" y="4385657"/>
            <a:ext cx="770791" cy="770791"/>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7" name="CuadroTexto 76"/>
          <p:cNvSpPr txBox="1"/>
          <p:nvPr/>
        </p:nvSpPr>
        <p:spPr>
          <a:xfrm>
            <a:off x="8987190" y="4527125"/>
            <a:ext cx="1048956" cy="430887"/>
          </a:xfrm>
          <a:prstGeom prst="rect">
            <a:avLst/>
          </a:prstGeom>
          <a:noFill/>
        </p:spPr>
        <p:txBody>
          <a:bodyPr wrap="square" rtlCol="0">
            <a:spAutoFit/>
          </a:bodyPr>
          <a:lstStyle/>
          <a:p>
            <a:pPr algn="ctr"/>
            <a:r>
              <a:rPr lang="es-MX" sz="2200" b="1" dirty="0" smtClean="0">
                <a:latin typeface="Arial" panose="020B0604020202020204" pitchFamily="34" charset="0"/>
                <a:cs typeface="Arial" panose="020B0604020202020204" pitchFamily="34" charset="0"/>
              </a:rPr>
              <a:t>17.9*</a:t>
            </a:r>
            <a:endParaRPr lang="es-MX"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098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p:txBody>
          <a:bodyPr/>
          <a:lstStyle/>
          <a:p>
            <a:r>
              <a:rPr lang="es-MX" dirty="0" smtClean="0"/>
              <a:t>Situación y causa de discriminación en los últimos cinco años</a:t>
            </a:r>
            <a:endParaRPr lang="es-MX" dirty="0"/>
          </a:p>
        </p:txBody>
      </p:sp>
      <p:sp>
        <p:nvSpPr>
          <p:cNvPr id="19" name="Marcador de texto 18"/>
          <p:cNvSpPr>
            <a:spLocks noGrp="1"/>
          </p:cNvSpPr>
          <p:nvPr>
            <p:ph type="body" sz="quarter" idx="10"/>
          </p:nvPr>
        </p:nvSpPr>
        <p:spPr>
          <a:xfrm>
            <a:off x="719726" y="6115987"/>
            <a:ext cx="5527370" cy="342716"/>
          </a:xfrm>
        </p:spPr>
        <p:txBody>
          <a:bodyPr/>
          <a:lstStyle/>
          <a:p>
            <a:r>
              <a:rPr lang="es-MX" baseline="30000" dirty="0"/>
              <a:t>1 </a:t>
            </a:r>
            <a:r>
              <a:rPr lang="es-MX" dirty="0"/>
              <a:t>Refiere la ocurrencia de al menos una </a:t>
            </a:r>
            <a:r>
              <a:rPr lang="es-MX" dirty="0" smtClean="0"/>
              <a:t>de éstas situaciones </a:t>
            </a:r>
            <a:r>
              <a:rPr lang="es-MX" dirty="0"/>
              <a:t>de discriminación en los últimos cinco </a:t>
            </a:r>
            <a:r>
              <a:rPr lang="es-MX" dirty="0" smtClean="0"/>
              <a:t>años. </a:t>
            </a:r>
          </a:p>
          <a:p>
            <a:r>
              <a:rPr lang="es-MX" dirty="0" smtClean="0"/>
              <a:t>Fuente</a:t>
            </a:r>
            <a:r>
              <a:rPr lang="es-MX" dirty="0"/>
              <a:t>: INEGI. Encuesta Nacional sobre Discriminación 2017</a:t>
            </a:r>
            <a:r>
              <a:rPr lang="es-MX" dirty="0" smtClean="0"/>
              <a:t>.</a:t>
            </a:r>
            <a:endParaRPr lang="es-MX" dirty="0"/>
          </a:p>
        </p:txBody>
      </p:sp>
      <p:pic>
        <p:nvPicPr>
          <p:cNvPr id="39" name="Imagen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096" y="2646062"/>
            <a:ext cx="378825" cy="994415"/>
          </a:xfrm>
          <a:prstGeom prst="rect">
            <a:avLst/>
          </a:prstGeom>
        </p:spPr>
      </p:pic>
      <p:pic>
        <p:nvPicPr>
          <p:cNvPr id="42"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6560" y="4323109"/>
            <a:ext cx="821071" cy="1030289"/>
          </a:xfrm>
          <a:prstGeom prst="rect">
            <a:avLst/>
          </a:prstGeom>
        </p:spPr>
      </p:pic>
      <p:sp>
        <p:nvSpPr>
          <p:cNvPr id="44" name="Rectángulo 43"/>
          <p:cNvSpPr/>
          <p:nvPr/>
        </p:nvSpPr>
        <p:spPr>
          <a:xfrm>
            <a:off x="735618" y="2434590"/>
            <a:ext cx="2863663" cy="34061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500" b="1" dirty="0">
                <a:solidFill>
                  <a:schemeClr val="tx1"/>
                </a:solidFill>
                <a:latin typeface="Arial" panose="020B0604020202020204" pitchFamily="34" charset="0"/>
                <a:cs typeface="Arial" panose="020B0604020202020204" pitchFamily="34" charset="0"/>
              </a:rPr>
              <a:t>Insultos, burlas o le dijeron cosas que le molestaran </a:t>
            </a:r>
            <a:endParaRPr lang="es-MX" sz="1500" b="1" dirty="0" smtClean="0">
              <a:solidFill>
                <a:schemeClr val="tx1"/>
              </a:solidFill>
              <a:latin typeface="Arial" panose="020B0604020202020204" pitchFamily="34" charset="0"/>
              <a:cs typeface="Arial" panose="020B0604020202020204" pitchFamily="34" charset="0"/>
            </a:endParaRPr>
          </a:p>
          <a:p>
            <a:endParaRPr lang="es-MX" sz="1500" b="1" dirty="0">
              <a:solidFill>
                <a:schemeClr val="tx1"/>
              </a:solidFill>
              <a:latin typeface="Arial" panose="020B0604020202020204" pitchFamily="34" charset="0"/>
              <a:cs typeface="Arial" panose="020B0604020202020204" pitchFamily="34" charset="0"/>
            </a:endParaRPr>
          </a:p>
          <a:p>
            <a:r>
              <a:rPr lang="es-MX" sz="1500" b="1" dirty="0">
                <a:solidFill>
                  <a:schemeClr val="tx1"/>
                </a:solidFill>
                <a:latin typeface="Arial" panose="020B0604020202020204" pitchFamily="34" charset="0"/>
                <a:cs typeface="Arial" panose="020B0604020202020204" pitchFamily="34" charset="0"/>
              </a:rPr>
              <a:t>Le hicieron sentir o miraron de manera incómoda</a:t>
            </a:r>
          </a:p>
          <a:p>
            <a:endParaRPr lang="es-MX" sz="1500" b="1" dirty="0">
              <a:solidFill>
                <a:schemeClr val="tx1"/>
              </a:solidFill>
              <a:latin typeface="Arial" panose="020B0604020202020204" pitchFamily="34" charset="0"/>
              <a:cs typeface="Arial" panose="020B0604020202020204" pitchFamily="34" charset="0"/>
            </a:endParaRPr>
          </a:p>
          <a:p>
            <a:r>
              <a:rPr lang="es-MX" sz="1500" b="1" dirty="0">
                <a:solidFill>
                  <a:schemeClr val="tx1"/>
                </a:solidFill>
                <a:latin typeface="Arial" panose="020B0604020202020204" pitchFamily="34" charset="0"/>
                <a:cs typeface="Arial" panose="020B0604020202020204" pitchFamily="34" charset="0"/>
              </a:rPr>
              <a:t>Amenazas, empujones o </a:t>
            </a:r>
            <a:r>
              <a:rPr lang="es-MX" sz="1500" b="1" dirty="0" smtClean="0">
                <a:solidFill>
                  <a:schemeClr val="tx1"/>
                </a:solidFill>
                <a:latin typeface="Arial" panose="020B0604020202020204" pitchFamily="34" charset="0"/>
                <a:cs typeface="Arial" panose="020B0604020202020204" pitchFamily="34" charset="0"/>
              </a:rPr>
              <a:t>jaloneos</a:t>
            </a:r>
          </a:p>
          <a:p>
            <a:endParaRPr lang="es-MX" sz="1500" b="1" dirty="0" smtClean="0">
              <a:solidFill>
                <a:schemeClr val="tx1"/>
              </a:solidFill>
              <a:latin typeface="Arial" panose="020B0604020202020204" pitchFamily="34" charset="0"/>
              <a:cs typeface="Arial" panose="020B0604020202020204" pitchFamily="34" charset="0"/>
            </a:endParaRPr>
          </a:p>
          <a:p>
            <a:r>
              <a:rPr lang="es-MX" sz="1500" b="1" dirty="0">
                <a:solidFill>
                  <a:schemeClr val="tx1"/>
                </a:solidFill>
                <a:latin typeface="Arial" panose="020B0604020202020204" pitchFamily="34" charset="0"/>
                <a:cs typeface="Arial" panose="020B0604020202020204" pitchFamily="34" charset="0"/>
              </a:rPr>
              <a:t>Rechazo o exclusión de actividades </a:t>
            </a:r>
            <a:r>
              <a:rPr lang="es-MX" sz="1500" b="1" dirty="0" smtClean="0">
                <a:solidFill>
                  <a:schemeClr val="tx1"/>
                </a:solidFill>
                <a:latin typeface="Arial" panose="020B0604020202020204" pitchFamily="34" charset="0"/>
                <a:cs typeface="Arial" panose="020B0604020202020204" pitchFamily="34" charset="0"/>
              </a:rPr>
              <a:t>sociales</a:t>
            </a:r>
          </a:p>
          <a:p>
            <a:endParaRPr lang="es-MX" sz="1500" b="1" dirty="0">
              <a:solidFill>
                <a:schemeClr val="tx1"/>
              </a:solidFill>
              <a:latin typeface="Arial" panose="020B0604020202020204" pitchFamily="34" charset="0"/>
              <a:cs typeface="Arial" panose="020B0604020202020204" pitchFamily="34" charset="0"/>
            </a:endParaRPr>
          </a:p>
          <a:p>
            <a:r>
              <a:rPr lang="es-MX" sz="1500" b="1" dirty="0" smtClean="0">
                <a:solidFill>
                  <a:schemeClr val="tx1"/>
                </a:solidFill>
                <a:latin typeface="Arial" panose="020B0604020202020204" pitchFamily="34" charset="0"/>
                <a:cs typeface="Arial" panose="020B0604020202020204" pitchFamily="34" charset="0"/>
              </a:rPr>
              <a:t>Le obligaron a salir de una comunidad</a:t>
            </a:r>
            <a:endParaRPr lang="es-MX" sz="1500" b="1" dirty="0">
              <a:solidFill>
                <a:schemeClr val="tx1"/>
              </a:solidFill>
              <a:latin typeface="Arial" panose="020B0604020202020204" pitchFamily="34" charset="0"/>
              <a:cs typeface="Arial" panose="020B0604020202020204" pitchFamily="34" charset="0"/>
            </a:endParaRPr>
          </a:p>
        </p:txBody>
      </p:sp>
      <p:sp>
        <p:nvSpPr>
          <p:cNvPr id="26" name="CuadroTexto 25"/>
          <p:cNvSpPr txBox="1"/>
          <p:nvPr/>
        </p:nvSpPr>
        <p:spPr>
          <a:xfrm>
            <a:off x="1597401" y="990743"/>
            <a:ext cx="9654988" cy="1051570"/>
          </a:xfrm>
          <a:prstGeom prst="rect">
            <a:avLst/>
          </a:prstGeom>
          <a:noFill/>
        </p:spPr>
        <p:txBody>
          <a:bodyPr wrap="square" rtlCol="0">
            <a:spAutoFit/>
          </a:bodyPr>
          <a:lstStyle/>
          <a:p>
            <a:pPr algn="ctr">
              <a:spcAft>
                <a:spcPts val="1000"/>
              </a:spcAft>
            </a:pPr>
            <a:r>
              <a:rPr lang="es-MX" b="1" dirty="0" smtClean="0">
                <a:latin typeface="Arial" panose="020B0604020202020204" pitchFamily="34" charset="0"/>
                <a:cs typeface="Arial" panose="020B0604020202020204" pitchFamily="34" charset="0"/>
              </a:rPr>
              <a:t>Porcentaje de población</a:t>
            </a:r>
            <a:r>
              <a:rPr lang="es-MX" dirty="0" smtClean="0">
                <a:latin typeface="Arial" panose="020B0604020202020204" pitchFamily="34" charset="0"/>
                <a:cs typeface="Arial" panose="020B0604020202020204" pitchFamily="34" charset="0"/>
              </a:rPr>
              <a:t>, por grupo,  </a:t>
            </a:r>
            <a:r>
              <a:rPr lang="es-MX" b="1" dirty="0" smtClean="0">
                <a:latin typeface="Arial" panose="020B0604020202020204" pitchFamily="34" charset="0"/>
                <a:cs typeface="Arial" panose="020B0604020202020204" pitchFamily="34" charset="0"/>
              </a:rPr>
              <a:t>que</a:t>
            </a:r>
            <a:r>
              <a:rPr lang="es-MX" dirty="0" smtClean="0">
                <a:latin typeface="Arial" panose="020B0604020202020204" pitchFamily="34" charset="0"/>
                <a:cs typeface="Arial" panose="020B0604020202020204" pitchFamily="34" charset="0"/>
              </a:rPr>
              <a:t> </a:t>
            </a:r>
            <a:r>
              <a:rPr lang="es-MX" b="1" dirty="0" smtClean="0">
                <a:latin typeface="Arial" panose="020B0604020202020204" pitchFamily="34" charset="0"/>
                <a:cs typeface="Arial" panose="020B0604020202020204" pitchFamily="34" charset="0"/>
              </a:rPr>
              <a:t>declaró haber experimentado al menos </a:t>
            </a:r>
            <a:br>
              <a:rPr lang="es-MX" b="1" dirty="0" smtClean="0">
                <a:latin typeface="Arial" panose="020B0604020202020204" pitchFamily="34" charset="0"/>
                <a:cs typeface="Arial" panose="020B0604020202020204" pitchFamily="34" charset="0"/>
              </a:rPr>
            </a:br>
            <a:r>
              <a:rPr lang="es-MX" b="1" dirty="0" smtClean="0">
                <a:latin typeface="Arial" panose="020B0604020202020204" pitchFamily="34" charset="0"/>
                <a:cs typeface="Arial" panose="020B0604020202020204" pitchFamily="34" charset="0"/>
              </a:rPr>
              <a:t>una </a:t>
            </a:r>
            <a:r>
              <a:rPr lang="es-MX" b="1" u="sng" dirty="0" smtClean="0">
                <a:latin typeface="Arial" panose="020B0604020202020204" pitchFamily="34" charset="0"/>
                <a:cs typeface="Arial" panose="020B0604020202020204" pitchFamily="34" charset="0"/>
              </a:rPr>
              <a:t>situación</a:t>
            </a:r>
            <a:r>
              <a:rPr lang="es-MX" b="1" dirty="0" smtClean="0">
                <a:latin typeface="Arial" panose="020B0604020202020204" pitchFamily="34" charset="0"/>
                <a:cs typeface="Arial" panose="020B0604020202020204" pitchFamily="34" charset="0"/>
              </a:rPr>
              <a:t> de discriminación</a:t>
            </a:r>
            <a:r>
              <a:rPr lang="es-MX" b="1" baseline="30000" dirty="0" smtClean="0">
                <a:latin typeface="Arial" panose="020B0604020202020204" pitchFamily="34" charset="0"/>
                <a:cs typeface="Arial" panose="020B0604020202020204" pitchFamily="34" charset="0"/>
              </a:rPr>
              <a:t>1 </a:t>
            </a:r>
            <a:r>
              <a:rPr lang="es-MX" dirty="0" smtClean="0">
                <a:latin typeface="Arial" panose="020B0604020202020204" pitchFamily="34" charset="0"/>
                <a:cs typeface="Arial" panose="020B0604020202020204" pitchFamily="34" charset="0"/>
              </a:rPr>
              <a:t>en los últimos cinco años,  y </a:t>
            </a:r>
          </a:p>
          <a:p>
            <a:pPr algn="ctr"/>
            <a:r>
              <a:rPr lang="es-MX" b="1" dirty="0" smtClean="0">
                <a:latin typeface="Arial" panose="020B0604020202020204" pitchFamily="34" charset="0"/>
                <a:cs typeface="Arial" panose="020B0604020202020204" pitchFamily="34" charset="0"/>
              </a:rPr>
              <a:t>Porcentaje </a:t>
            </a:r>
            <a:r>
              <a:rPr lang="es-MX" dirty="0" smtClean="0">
                <a:latin typeface="Arial" panose="020B0604020202020204" pitchFamily="34" charset="0"/>
                <a:cs typeface="Arial" panose="020B0604020202020204" pitchFamily="34" charset="0"/>
              </a:rPr>
              <a:t>que considera le ocurrió</a:t>
            </a:r>
            <a:r>
              <a:rPr lang="es-MX" dirty="0" smtClean="0">
                <a:solidFill>
                  <a:schemeClr val="accent3">
                    <a:lumMod val="75000"/>
                  </a:schemeClr>
                </a:solidFill>
                <a:latin typeface="Arial" panose="020B0604020202020204" pitchFamily="34" charset="0"/>
                <a:cs typeface="Arial" panose="020B0604020202020204" pitchFamily="34" charset="0"/>
              </a:rPr>
              <a:t> </a:t>
            </a:r>
            <a:r>
              <a:rPr lang="es-MX" b="1" u="sng" dirty="0" smtClean="0">
                <a:solidFill>
                  <a:schemeClr val="accent3">
                    <a:lumMod val="75000"/>
                  </a:schemeClr>
                </a:solidFill>
                <a:latin typeface="Arial" panose="020B0604020202020204" pitchFamily="34" charset="0"/>
                <a:cs typeface="Arial" panose="020B0604020202020204" pitchFamily="34" charset="0"/>
              </a:rPr>
              <a:t>a causa </a:t>
            </a:r>
            <a:r>
              <a:rPr lang="es-MX" b="1" dirty="0" smtClean="0">
                <a:solidFill>
                  <a:schemeClr val="accent3">
                    <a:lumMod val="75000"/>
                  </a:schemeClr>
                </a:solidFill>
                <a:latin typeface="Arial" panose="020B0604020202020204" pitchFamily="34" charset="0"/>
                <a:cs typeface="Arial" panose="020B0604020202020204" pitchFamily="34" charset="0"/>
              </a:rPr>
              <a:t>de su condición de</a:t>
            </a: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cxnSp>
        <p:nvCxnSpPr>
          <p:cNvPr id="24" name="Conector recto 23"/>
          <p:cNvCxnSpPr/>
          <p:nvPr/>
        </p:nvCxnSpPr>
        <p:spPr>
          <a:xfrm>
            <a:off x="3599281" y="2434590"/>
            <a:ext cx="0" cy="340614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CuadroTexto 47"/>
          <p:cNvSpPr txBox="1"/>
          <p:nvPr/>
        </p:nvSpPr>
        <p:spPr>
          <a:xfrm>
            <a:off x="5366400" y="3646165"/>
            <a:ext cx="1272127" cy="359326"/>
          </a:xfrm>
          <a:prstGeom prst="rect">
            <a:avLst/>
          </a:prstGeom>
          <a:solidFill>
            <a:srgbClr val="7030A0"/>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sz="2400" b="1">
                <a:solidFill>
                  <a:schemeClr val="bg1"/>
                </a:solidFill>
                <a:latin typeface="Arial" panose="020B0604020202020204" pitchFamily="34" charset="0"/>
                <a:cs typeface="Arial" panose="020B0604020202020204" pitchFamily="34" charset="0"/>
              </a:defRPr>
            </a:lvl2pPr>
          </a:lstStyle>
          <a:p>
            <a:pPr lvl="1"/>
            <a:r>
              <a:rPr lang="es-MX" dirty="0" smtClean="0"/>
              <a:t>58.8%</a:t>
            </a:r>
            <a:endParaRPr lang="es-MX" dirty="0"/>
          </a:p>
        </p:txBody>
      </p:sp>
      <p:sp>
        <p:nvSpPr>
          <p:cNvPr id="51" name="CuadroTexto 50"/>
          <p:cNvSpPr txBox="1"/>
          <p:nvPr/>
        </p:nvSpPr>
        <p:spPr>
          <a:xfrm>
            <a:off x="5366400" y="5353398"/>
            <a:ext cx="1272127" cy="359326"/>
          </a:xfrm>
          <a:prstGeom prst="rect">
            <a:avLst/>
          </a:prstGeom>
          <a:solidFill>
            <a:srgbClr val="7030A0"/>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sz="2400" b="1">
                <a:solidFill>
                  <a:schemeClr val="bg1"/>
                </a:solidFill>
                <a:latin typeface="Arial" panose="020B0604020202020204" pitchFamily="34" charset="0"/>
                <a:cs typeface="Arial" panose="020B0604020202020204" pitchFamily="34" charset="0"/>
              </a:defRPr>
            </a:lvl2pPr>
          </a:lstStyle>
          <a:p>
            <a:pPr lvl="1"/>
            <a:r>
              <a:rPr lang="es-MX" dirty="0" smtClean="0"/>
              <a:t>31.9%</a:t>
            </a:r>
            <a:endParaRPr lang="es-MX" dirty="0"/>
          </a:p>
        </p:txBody>
      </p:sp>
      <p:sp>
        <p:nvSpPr>
          <p:cNvPr id="71" name="Lágrima 70"/>
          <p:cNvSpPr/>
          <p:nvPr/>
        </p:nvSpPr>
        <p:spPr>
          <a:xfrm>
            <a:off x="4761987" y="4442038"/>
            <a:ext cx="839493" cy="79243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latin typeface="Arial" panose="020B0604020202020204" pitchFamily="34" charset="0"/>
                <a:cs typeface="Arial" panose="020B0604020202020204" pitchFamily="34" charset="0"/>
              </a:rPr>
              <a:t>26.3</a:t>
            </a:r>
            <a:endParaRPr lang="es-MX" sz="1600" b="1" dirty="0">
              <a:solidFill>
                <a:schemeClr val="tx1"/>
              </a:solidFill>
              <a:latin typeface="Arial" panose="020B0604020202020204" pitchFamily="34" charset="0"/>
              <a:cs typeface="Arial" panose="020B0604020202020204" pitchFamily="34" charset="0"/>
            </a:endParaRPr>
          </a:p>
        </p:txBody>
      </p:sp>
      <p:sp>
        <p:nvSpPr>
          <p:cNvPr id="98" name="Lágrima 97"/>
          <p:cNvSpPr/>
          <p:nvPr/>
        </p:nvSpPr>
        <p:spPr>
          <a:xfrm>
            <a:off x="5124550" y="2756521"/>
            <a:ext cx="839493" cy="773496"/>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latin typeface="Arial" panose="020B0604020202020204" pitchFamily="34" charset="0"/>
                <a:cs typeface="Arial" panose="020B0604020202020204" pitchFamily="34" charset="0"/>
              </a:rPr>
              <a:t>22.8</a:t>
            </a:r>
            <a:endParaRPr lang="es-MX" sz="1600" b="1" dirty="0">
              <a:solidFill>
                <a:schemeClr val="tx1"/>
              </a:solidFill>
              <a:latin typeface="Arial" panose="020B0604020202020204" pitchFamily="34" charset="0"/>
              <a:cs typeface="Arial" panose="020B0604020202020204" pitchFamily="34" charset="0"/>
            </a:endParaRPr>
          </a:p>
        </p:txBody>
      </p:sp>
      <p:sp>
        <p:nvSpPr>
          <p:cNvPr id="25" name="20 CuadroTexto"/>
          <p:cNvSpPr txBox="1"/>
          <p:nvPr/>
        </p:nvSpPr>
        <p:spPr>
          <a:xfrm>
            <a:off x="8179798" y="2128354"/>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Morelos</a:t>
            </a:r>
            <a:endParaRPr lang="es-MX" b="1" dirty="0">
              <a:solidFill>
                <a:schemeClr val="accent3"/>
              </a:solidFill>
              <a:latin typeface="Arial" panose="020B0604020202020204" pitchFamily="34" charset="0"/>
              <a:cs typeface="Arial" panose="020B0604020202020204" pitchFamily="34" charset="0"/>
            </a:endParaRPr>
          </a:p>
        </p:txBody>
      </p:sp>
      <p:sp>
        <p:nvSpPr>
          <p:cNvPr id="27" name="20 CuadroTexto"/>
          <p:cNvSpPr txBox="1"/>
          <p:nvPr/>
        </p:nvSpPr>
        <p:spPr>
          <a:xfrm>
            <a:off x="4166893" y="2128354"/>
            <a:ext cx="3213100"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Estados Unidos Mexicanos</a:t>
            </a:r>
            <a:endParaRPr lang="es-MX" b="1" dirty="0">
              <a:solidFill>
                <a:schemeClr val="accent3"/>
              </a:solidFill>
              <a:latin typeface="Arial" panose="020B0604020202020204" pitchFamily="34" charset="0"/>
              <a:cs typeface="Arial" panose="020B0604020202020204" pitchFamily="34" charset="0"/>
            </a:endParaRPr>
          </a:p>
        </p:txBody>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5746" y="2646062"/>
            <a:ext cx="378825" cy="994415"/>
          </a:xfrm>
          <a:prstGeom prst="rect">
            <a:avLst/>
          </a:prstGeom>
        </p:spPr>
      </p:pic>
      <p:pic>
        <p:nvPicPr>
          <p:cNvPr id="31"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5210" y="4323109"/>
            <a:ext cx="821071" cy="1030289"/>
          </a:xfrm>
          <a:prstGeom prst="rect">
            <a:avLst/>
          </a:prstGeom>
        </p:spPr>
      </p:pic>
      <p:sp>
        <p:nvSpPr>
          <p:cNvPr id="32" name="CuadroTexto 31"/>
          <p:cNvSpPr txBox="1"/>
          <p:nvPr/>
        </p:nvSpPr>
        <p:spPr>
          <a:xfrm>
            <a:off x="9105050" y="3646165"/>
            <a:ext cx="1272127" cy="359326"/>
          </a:xfrm>
          <a:prstGeom prst="rect">
            <a:avLst/>
          </a:prstGeom>
          <a:solidFill>
            <a:srgbClr val="7030A0"/>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sz="2400" b="1">
                <a:solidFill>
                  <a:schemeClr val="bg1"/>
                </a:solidFill>
                <a:latin typeface="Arial" panose="020B0604020202020204" pitchFamily="34" charset="0"/>
                <a:cs typeface="Arial" panose="020B0604020202020204" pitchFamily="34" charset="0"/>
              </a:defRPr>
            </a:lvl2pPr>
          </a:lstStyle>
          <a:p>
            <a:pPr lvl="1"/>
            <a:r>
              <a:rPr lang="es-MX" dirty="0" smtClean="0"/>
              <a:t>52.7%</a:t>
            </a:r>
            <a:endParaRPr lang="es-MX" dirty="0"/>
          </a:p>
        </p:txBody>
      </p:sp>
      <p:sp>
        <p:nvSpPr>
          <p:cNvPr id="33" name="CuadroTexto 32"/>
          <p:cNvSpPr txBox="1"/>
          <p:nvPr/>
        </p:nvSpPr>
        <p:spPr>
          <a:xfrm>
            <a:off x="9105050" y="5353398"/>
            <a:ext cx="1272127" cy="359326"/>
          </a:xfrm>
          <a:prstGeom prst="rect">
            <a:avLst/>
          </a:prstGeom>
          <a:solidFill>
            <a:srgbClr val="7030A0"/>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sz="2400" b="1">
                <a:solidFill>
                  <a:schemeClr val="bg1"/>
                </a:solidFill>
                <a:latin typeface="Arial" panose="020B0604020202020204" pitchFamily="34" charset="0"/>
                <a:cs typeface="Arial" panose="020B0604020202020204" pitchFamily="34" charset="0"/>
              </a:defRPr>
            </a:lvl2pPr>
          </a:lstStyle>
          <a:p>
            <a:pPr lvl="1"/>
            <a:r>
              <a:rPr lang="es-MX" dirty="0" smtClean="0"/>
              <a:t>32.2%</a:t>
            </a:r>
            <a:endParaRPr lang="es-MX" dirty="0"/>
          </a:p>
        </p:txBody>
      </p:sp>
      <p:sp>
        <p:nvSpPr>
          <p:cNvPr id="34" name="Lágrima 33"/>
          <p:cNvSpPr/>
          <p:nvPr/>
        </p:nvSpPr>
        <p:spPr>
          <a:xfrm>
            <a:off x="8500637" y="4442038"/>
            <a:ext cx="839493" cy="79243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latin typeface="Arial" panose="020B0604020202020204" pitchFamily="34" charset="0"/>
                <a:cs typeface="Arial" panose="020B0604020202020204" pitchFamily="34" charset="0"/>
              </a:rPr>
              <a:t>27.5</a:t>
            </a:r>
            <a:endParaRPr lang="es-MX" sz="1600" b="1" dirty="0">
              <a:solidFill>
                <a:schemeClr val="tx1"/>
              </a:solidFill>
              <a:latin typeface="Arial" panose="020B0604020202020204" pitchFamily="34" charset="0"/>
              <a:cs typeface="Arial" panose="020B0604020202020204" pitchFamily="34" charset="0"/>
            </a:endParaRPr>
          </a:p>
        </p:txBody>
      </p:sp>
      <p:sp>
        <p:nvSpPr>
          <p:cNvPr id="35" name="Lágrima 34"/>
          <p:cNvSpPr/>
          <p:nvPr/>
        </p:nvSpPr>
        <p:spPr>
          <a:xfrm>
            <a:off x="8863200" y="2756521"/>
            <a:ext cx="839493" cy="773496"/>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latin typeface="Arial" panose="020B0604020202020204" pitchFamily="34" charset="0"/>
                <a:cs typeface="Arial" panose="020B0604020202020204" pitchFamily="34" charset="0"/>
              </a:rPr>
              <a:t>25.5</a:t>
            </a:r>
            <a:endParaRPr lang="es-MX" sz="1600" b="1" dirty="0">
              <a:solidFill>
                <a:schemeClr val="tx1"/>
              </a:solidFill>
              <a:latin typeface="Arial" panose="020B0604020202020204" pitchFamily="34" charset="0"/>
              <a:cs typeface="Arial" panose="020B0604020202020204" pitchFamily="34" charset="0"/>
            </a:endParaRPr>
          </a:p>
        </p:txBody>
      </p:sp>
      <p:sp>
        <p:nvSpPr>
          <p:cNvPr id="23" name="CuadroTexto 22"/>
          <p:cNvSpPr txBox="1"/>
          <p:nvPr/>
        </p:nvSpPr>
        <p:spPr>
          <a:xfrm>
            <a:off x="10338362" y="1706970"/>
            <a:ext cx="511289" cy="231577"/>
          </a:xfrm>
          <a:prstGeom prst="rect">
            <a:avLst/>
          </a:prstGeom>
          <a:solidFill>
            <a:srgbClr val="7030A0"/>
          </a:soli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marL="0" lvl="1" algn="ctr">
              <a:buSzPct val="80000"/>
              <a:defRPr sz="2400" b="1">
                <a:solidFill>
                  <a:schemeClr val="bg1"/>
                </a:solidFill>
                <a:latin typeface="Arial" panose="020B0604020202020204" pitchFamily="34" charset="0"/>
                <a:cs typeface="Arial" panose="020B0604020202020204" pitchFamily="34" charset="0"/>
              </a:defRPr>
            </a:lvl2pPr>
          </a:lstStyle>
          <a:p>
            <a:pPr lvl="1"/>
            <a:endParaRPr lang="es-MX" dirty="0"/>
          </a:p>
        </p:txBody>
      </p:sp>
      <p:sp>
        <p:nvSpPr>
          <p:cNvPr id="28" name="Lágrima 27"/>
          <p:cNvSpPr/>
          <p:nvPr/>
        </p:nvSpPr>
        <p:spPr>
          <a:xfrm>
            <a:off x="10721174" y="1147916"/>
            <a:ext cx="419747" cy="386748"/>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136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p:txBody>
          <a:bodyPr/>
          <a:lstStyle/>
          <a:p>
            <a:r>
              <a:rPr lang="es-MX" dirty="0" smtClean="0"/>
              <a:t>Percepción sobre el respeto de derechos</a:t>
            </a:r>
            <a:endParaRPr lang="es-MX" dirty="0"/>
          </a:p>
        </p:txBody>
      </p:sp>
      <p:sp>
        <p:nvSpPr>
          <p:cNvPr id="5" name="Marcador de texto 4"/>
          <p:cNvSpPr>
            <a:spLocks noGrp="1"/>
          </p:cNvSpPr>
          <p:nvPr>
            <p:ph type="body" sz="quarter" idx="10"/>
          </p:nvPr>
        </p:nvSpPr>
        <p:spPr>
          <a:xfrm>
            <a:off x="719725" y="5899150"/>
            <a:ext cx="10855373" cy="433070"/>
          </a:xfrm>
        </p:spPr>
        <p:txBody>
          <a:bodyPr/>
          <a:lstStyle/>
          <a:p>
            <a:r>
              <a:rPr lang="es-MX" dirty="0" smtClean="0"/>
              <a:t>Fuente</a:t>
            </a:r>
            <a:r>
              <a:rPr lang="es-MX" dirty="0"/>
              <a:t>: INEGI. Encuesta Nacional sobre Discriminación 2017</a:t>
            </a:r>
            <a:r>
              <a:rPr lang="es-MX" dirty="0" smtClean="0"/>
              <a:t>.</a:t>
            </a:r>
            <a:endParaRPr lang="es-MX" dirty="0"/>
          </a:p>
        </p:txBody>
      </p:sp>
      <p:sp>
        <p:nvSpPr>
          <p:cNvPr id="4" name="Marcador de contenido 3"/>
          <p:cNvSpPr>
            <a:spLocks noGrp="1"/>
          </p:cNvSpPr>
          <p:nvPr>
            <p:ph idx="4294967295"/>
          </p:nvPr>
        </p:nvSpPr>
        <p:spPr>
          <a:xfrm>
            <a:off x="1891672" y="1151667"/>
            <a:ext cx="8629650" cy="652463"/>
          </a:xfrm>
        </p:spPr>
        <p:txBody>
          <a:bodyPr/>
          <a:lstStyle/>
          <a:p>
            <a:pPr marL="0" lvl="1" indent="0" algn="ctr">
              <a:spcBef>
                <a:spcPts val="1000"/>
              </a:spcBef>
              <a:buNone/>
            </a:pPr>
            <a:r>
              <a:rPr lang="es-MX" sz="1800" b="1" dirty="0" smtClean="0">
                <a:ea typeface="Calibri" panose="020F0502020204030204" pitchFamily="34" charset="0"/>
              </a:rPr>
              <a:t>Porcentaje de la población</a:t>
            </a:r>
            <a:r>
              <a:rPr lang="es-MX" sz="1800" dirty="0" smtClean="0">
                <a:ea typeface="Calibri" panose="020F0502020204030204" pitchFamily="34" charset="0"/>
              </a:rPr>
              <a:t>, por grupo, </a:t>
            </a:r>
            <a:r>
              <a:rPr lang="es-MX" sz="1800" b="1" dirty="0" smtClean="0">
                <a:ea typeface="Calibri" panose="020F0502020204030204" pitchFamily="34" charset="0"/>
              </a:rPr>
              <a:t>que opina </a:t>
            </a:r>
            <a:r>
              <a:rPr lang="es-MX" sz="1800" dirty="0" smtClean="0">
                <a:ea typeface="Calibri" panose="020F0502020204030204" pitchFamily="34" charset="0"/>
              </a:rPr>
              <a:t>que en el país </a:t>
            </a:r>
            <a:r>
              <a:rPr lang="es-MX" sz="1800" b="1" dirty="0" smtClean="0">
                <a:ea typeface="Calibri" panose="020F0502020204030204" pitchFamily="34" charset="0"/>
              </a:rPr>
              <a:t>sus derechos se respetan </a:t>
            </a:r>
            <a:r>
              <a:rPr lang="es-MX" sz="2000" b="1" u="sng" dirty="0" smtClean="0">
                <a:ea typeface="Calibri" panose="020F0502020204030204" pitchFamily="34" charset="0"/>
              </a:rPr>
              <a:t>poco o nada</a:t>
            </a:r>
            <a:endParaRPr lang="es-MX" sz="2000" b="1" u="sng" baseline="30000" dirty="0">
              <a:ea typeface="Calibri" panose="020F0502020204030204" pitchFamily="34" charset="0"/>
            </a:endParaRPr>
          </a:p>
        </p:txBody>
      </p:sp>
      <p:sp>
        <p:nvSpPr>
          <p:cNvPr id="55" name="56 Rectángulo"/>
          <p:cNvSpPr/>
          <p:nvPr/>
        </p:nvSpPr>
        <p:spPr>
          <a:xfrm>
            <a:off x="2517538" y="3652964"/>
            <a:ext cx="1848880" cy="293007"/>
          </a:xfrm>
          <a:prstGeom prst="rect">
            <a:avLst/>
          </a:prstGeom>
          <a:solidFill>
            <a:srgbClr val="8EBF2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solidFill>
                  <a:schemeClr val="tx1"/>
                </a:solidFill>
                <a:latin typeface="Arial" panose="020B0604020202020204" pitchFamily="34" charset="0"/>
                <a:cs typeface="Arial" panose="020B0604020202020204" pitchFamily="34" charset="0"/>
              </a:rPr>
              <a:t>44.0</a:t>
            </a:r>
            <a:endParaRPr lang="es-MX" sz="2200" b="1" dirty="0">
              <a:solidFill>
                <a:schemeClr val="tx1"/>
              </a:solidFill>
              <a:latin typeface="Arial" panose="020B0604020202020204" pitchFamily="34" charset="0"/>
              <a:cs typeface="Arial" panose="020B0604020202020204" pitchFamily="34" charset="0"/>
            </a:endParaRPr>
          </a:p>
        </p:txBody>
      </p:sp>
      <p:sp>
        <p:nvSpPr>
          <p:cNvPr id="67" name="57 Rectángulo"/>
          <p:cNvSpPr/>
          <p:nvPr/>
        </p:nvSpPr>
        <p:spPr>
          <a:xfrm>
            <a:off x="2517538" y="5443044"/>
            <a:ext cx="1851778" cy="293007"/>
          </a:xfrm>
          <a:prstGeom prst="rect">
            <a:avLst/>
          </a:prstGeom>
          <a:solidFill>
            <a:srgbClr val="8EBF2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solidFill>
                  <a:schemeClr val="tx1"/>
                </a:solidFill>
                <a:latin typeface="Arial" panose="020B0604020202020204" pitchFamily="34" charset="0"/>
                <a:cs typeface="Arial" panose="020B0604020202020204" pitchFamily="34" charset="0"/>
              </a:rPr>
              <a:t>36.0</a:t>
            </a:r>
            <a:endParaRPr lang="es-MX" sz="2200" b="1" dirty="0">
              <a:solidFill>
                <a:schemeClr val="tx1"/>
              </a:solidFill>
              <a:latin typeface="Arial" panose="020B0604020202020204" pitchFamily="34" charset="0"/>
              <a:cs typeface="Arial" panose="020B0604020202020204" pitchFamily="34" charset="0"/>
            </a:endParaRPr>
          </a:p>
        </p:txBody>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566" y="2641954"/>
            <a:ext cx="378825" cy="994415"/>
          </a:xfrm>
          <a:prstGeom prst="rect">
            <a:avLst/>
          </a:prstGeom>
        </p:spPr>
      </p:pic>
      <p:pic>
        <p:nvPicPr>
          <p:cNvPr id="33"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892" y="4417489"/>
            <a:ext cx="821071" cy="1030289"/>
          </a:xfrm>
          <a:prstGeom prst="rect">
            <a:avLst/>
          </a:prstGeom>
        </p:spPr>
      </p:pic>
      <p:sp>
        <p:nvSpPr>
          <p:cNvPr id="22" name="20 CuadroTexto"/>
          <p:cNvSpPr txBox="1"/>
          <p:nvPr/>
        </p:nvSpPr>
        <p:spPr>
          <a:xfrm>
            <a:off x="7606502" y="2033084"/>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Morelos</a:t>
            </a:r>
            <a:endParaRPr lang="es-MX" b="1" dirty="0">
              <a:solidFill>
                <a:schemeClr val="accent3"/>
              </a:solidFill>
              <a:latin typeface="Arial" panose="020B0604020202020204" pitchFamily="34" charset="0"/>
              <a:cs typeface="Arial" panose="020B0604020202020204" pitchFamily="34" charset="0"/>
            </a:endParaRPr>
          </a:p>
        </p:txBody>
      </p:sp>
      <p:sp>
        <p:nvSpPr>
          <p:cNvPr id="23" name="20 CuadroTexto"/>
          <p:cNvSpPr txBox="1"/>
          <p:nvPr/>
        </p:nvSpPr>
        <p:spPr>
          <a:xfrm>
            <a:off x="2053209" y="2038376"/>
            <a:ext cx="3213100"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Estados Unidos Mexicanos</a:t>
            </a:r>
            <a:endParaRPr lang="es-MX" b="1" dirty="0">
              <a:solidFill>
                <a:schemeClr val="accent3"/>
              </a:solidFill>
              <a:latin typeface="Arial" panose="020B0604020202020204" pitchFamily="34" charset="0"/>
              <a:cs typeface="Arial" panose="020B0604020202020204" pitchFamily="34" charset="0"/>
            </a:endParaRPr>
          </a:p>
        </p:txBody>
      </p:sp>
      <p:sp>
        <p:nvSpPr>
          <p:cNvPr id="24" name="56 Rectángulo"/>
          <p:cNvSpPr/>
          <p:nvPr/>
        </p:nvSpPr>
        <p:spPr>
          <a:xfrm>
            <a:off x="8105538" y="3652964"/>
            <a:ext cx="1848880" cy="293007"/>
          </a:xfrm>
          <a:prstGeom prst="rect">
            <a:avLst/>
          </a:prstGeom>
          <a:solidFill>
            <a:srgbClr val="8EBF2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solidFill>
                  <a:schemeClr val="tx1"/>
                </a:solidFill>
                <a:latin typeface="Arial" panose="020B0604020202020204" pitchFamily="34" charset="0"/>
                <a:cs typeface="Arial" panose="020B0604020202020204" pitchFamily="34" charset="0"/>
              </a:rPr>
              <a:t>43.4</a:t>
            </a:r>
            <a:endParaRPr lang="es-MX" sz="2200" b="1" dirty="0">
              <a:solidFill>
                <a:schemeClr val="tx1"/>
              </a:solidFill>
              <a:latin typeface="Arial" panose="020B0604020202020204" pitchFamily="34" charset="0"/>
              <a:cs typeface="Arial" panose="020B0604020202020204" pitchFamily="34" charset="0"/>
            </a:endParaRPr>
          </a:p>
        </p:txBody>
      </p:sp>
      <p:sp>
        <p:nvSpPr>
          <p:cNvPr id="25" name="57 Rectángulo"/>
          <p:cNvSpPr/>
          <p:nvPr/>
        </p:nvSpPr>
        <p:spPr>
          <a:xfrm>
            <a:off x="8105538" y="5443044"/>
            <a:ext cx="1851778" cy="293007"/>
          </a:xfrm>
          <a:prstGeom prst="rect">
            <a:avLst/>
          </a:prstGeom>
          <a:solidFill>
            <a:srgbClr val="8EBF2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solidFill>
                  <a:schemeClr val="tx1"/>
                </a:solidFill>
                <a:latin typeface="Arial" panose="020B0604020202020204" pitchFamily="34" charset="0"/>
                <a:cs typeface="Arial" panose="020B0604020202020204" pitchFamily="34" charset="0"/>
              </a:rPr>
              <a:t>34.1</a:t>
            </a:r>
            <a:endParaRPr lang="es-MX" sz="2200" b="1" dirty="0">
              <a:solidFill>
                <a:schemeClr val="tx1"/>
              </a:solidFill>
              <a:latin typeface="Arial" panose="020B0604020202020204" pitchFamily="34" charset="0"/>
              <a:cs typeface="Arial" panose="020B0604020202020204" pitchFamily="34" charset="0"/>
            </a:endParaRPr>
          </a:p>
        </p:txBody>
      </p:sp>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0566" y="2641954"/>
            <a:ext cx="378825" cy="994415"/>
          </a:xfrm>
          <a:prstGeom prst="rect">
            <a:avLst/>
          </a:prstGeom>
        </p:spPr>
      </p:pic>
      <p:pic>
        <p:nvPicPr>
          <p:cNvPr id="27"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0892" y="4417489"/>
            <a:ext cx="821071" cy="1030289"/>
          </a:xfrm>
          <a:prstGeom prst="rect">
            <a:avLst/>
          </a:prstGeom>
        </p:spPr>
      </p:pic>
    </p:spTree>
    <p:extLst>
      <p:ext uri="{BB962C8B-B14F-4D97-AF65-F5344CB8AC3E}">
        <p14:creationId xmlns:p14="http://schemas.microsoft.com/office/powerpoint/2010/main" val="4168552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p:txBody>
          <a:bodyPr/>
          <a:lstStyle/>
          <a:p>
            <a:r>
              <a:rPr lang="es-MX" dirty="0" smtClean="0"/>
              <a:t>Principales problemáticas declaradas por grupo </a:t>
            </a:r>
            <a:endParaRPr lang="es-MX" dirty="0"/>
          </a:p>
        </p:txBody>
      </p:sp>
      <p:sp>
        <p:nvSpPr>
          <p:cNvPr id="5" name="Marcador de texto 4"/>
          <p:cNvSpPr>
            <a:spLocks noGrp="1"/>
          </p:cNvSpPr>
          <p:nvPr>
            <p:ph type="body" sz="quarter" idx="10"/>
          </p:nvPr>
        </p:nvSpPr>
        <p:spPr>
          <a:xfrm>
            <a:off x="715327" y="6220376"/>
            <a:ext cx="3538195" cy="231818"/>
          </a:xfrm>
        </p:spPr>
        <p:txBody>
          <a:bodyPr/>
          <a:lstStyle/>
          <a:p>
            <a:endParaRPr lang="es-MX" dirty="0" smtClean="0"/>
          </a:p>
          <a:p>
            <a:r>
              <a:rPr lang="es-MX" dirty="0" smtClean="0"/>
              <a:t>Fuente: INEGI. Encuesta Nacional sobre Discriminación 2017.</a:t>
            </a:r>
            <a:endParaRPr lang="es-MX" dirty="0"/>
          </a:p>
        </p:txBody>
      </p:sp>
      <p:sp>
        <p:nvSpPr>
          <p:cNvPr id="92" name="CuadroTexto 91"/>
          <p:cNvSpPr txBox="1"/>
          <p:nvPr/>
        </p:nvSpPr>
        <p:spPr>
          <a:xfrm>
            <a:off x="706513" y="4176141"/>
            <a:ext cx="3578223" cy="1231106"/>
          </a:xfrm>
          <a:prstGeom prst="rect">
            <a:avLst/>
          </a:prstGeom>
          <a:noFill/>
        </p:spPr>
        <p:txBody>
          <a:bodyPr wrap="square" rtlCol="0">
            <a:spAutoFit/>
          </a:bodyPr>
          <a:lstStyle/>
          <a:p>
            <a:r>
              <a:rPr lang="es-MX" sz="1600" dirty="0" smtClean="0">
                <a:latin typeface="Arial" panose="020B0604020202020204" pitchFamily="34" charset="0"/>
                <a:ea typeface="Calibri" panose="020F0502020204030204" pitchFamily="34" charset="0"/>
                <a:cs typeface="Arial" panose="020B0604020202020204" pitchFamily="34" charset="0"/>
              </a:rPr>
              <a:t>Adicciones (alcohol, tabaco, droga)</a:t>
            </a:r>
          </a:p>
          <a:p>
            <a:endParaRPr lang="es-MX" sz="1600" dirty="0" smtClean="0">
              <a:latin typeface="Arial" panose="020B0604020202020204" pitchFamily="34" charset="0"/>
              <a:ea typeface="Calibri" panose="020F0502020204030204" pitchFamily="34" charset="0"/>
              <a:cs typeface="Arial" panose="020B0604020202020204" pitchFamily="34" charset="0"/>
            </a:endParaRPr>
          </a:p>
          <a:p>
            <a:endParaRPr lang="es-MX" sz="500" dirty="0" smtClean="0">
              <a:latin typeface="Arial" panose="020B0604020202020204" pitchFamily="34" charset="0"/>
              <a:ea typeface="Calibri" panose="020F0502020204030204" pitchFamily="34" charset="0"/>
              <a:cs typeface="Arial" panose="020B0604020202020204" pitchFamily="34" charset="0"/>
            </a:endParaRPr>
          </a:p>
          <a:p>
            <a:r>
              <a:rPr lang="es-MX" sz="1600" dirty="0" smtClean="0">
                <a:latin typeface="Arial" panose="020B0604020202020204" pitchFamily="34" charset="0"/>
                <a:ea typeface="Calibri" panose="020F0502020204030204" pitchFamily="34" charset="0"/>
                <a:cs typeface="Arial" panose="020B0604020202020204" pitchFamily="34" charset="0"/>
              </a:rPr>
              <a:t>Falta de oportunidades para seguir estudiando</a:t>
            </a:r>
          </a:p>
          <a:p>
            <a:endParaRPr lang="es-MX" sz="500" dirty="0" smtClean="0">
              <a:latin typeface="Arial" panose="020B0604020202020204" pitchFamily="34" charset="0"/>
              <a:ea typeface="Calibri" panose="020F0502020204030204" pitchFamily="34" charset="0"/>
              <a:cs typeface="Arial" panose="020B0604020202020204" pitchFamily="34" charset="0"/>
            </a:endParaRPr>
          </a:p>
        </p:txBody>
      </p:sp>
      <p:grpSp>
        <p:nvGrpSpPr>
          <p:cNvPr id="93" name="Grupo 92"/>
          <p:cNvGrpSpPr/>
          <p:nvPr/>
        </p:nvGrpSpPr>
        <p:grpSpPr>
          <a:xfrm>
            <a:off x="4141517" y="4240700"/>
            <a:ext cx="736553" cy="916183"/>
            <a:chOff x="10804045" y="1418698"/>
            <a:chExt cx="736553" cy="916183"/>
          </a:xfrm>
        </p:grpSpPr>
        <p:sp>
          <p:nvSpPr>
            <p:cNvPr id="94" name="CuadroTexto 93"/>
            <p:cNvSpPr txBox="1"/>
            <p:nvPr/>
          </p:nvSpPr>
          <p:spPr>
            <a:xfrm>
              <a:off x="10804045" y="2027104"/>
              <a:ext cx="736553" cy="307777"/>
            </a:xfrm>
            <a:prstGeom prst="rect">
              <a:avLst/>
            </a:prstGeom>
            <a:solidFill>
              <a:schemeClr val="accent3"/>
            </a:solidFill>
          </p:spPr>
          <p:txBody>
            <a:bodyPr wrap="square" rtlCol="0">
              <a:spAutoFit/>
            </a:bodyPr>
            <a:lstStyle/>
            <a:p>
              <a:r>
                <a:rPr lang="es-MX" sz="1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20.5%</a:t>
              </a:r>
            </a:p>
          </p:txBody>
        </p:sp>
        <p:sp>
          <p:nvSpPr>
            <p:cNvPr id="95" name="CuadroTexto 94"/>
            <p:cNvSpPr txBox="1"/>
            <p:nvPr/>
          </p:nvSpPr>
          <p:spPr>
            <a:xfrm>
              <a:off x="10804045" y="1418698"/>
              <a:ext cx="736553" cy="307777"/>
            </a:xfrm>
            <a:prstGeom prst="rect">
              <a:avLst/>
            </a:prstGeom>
            <a:solidFill>
              <a:schemeClr val="accent1"/>
            </a:solidFill>
          </p:spPr>
          <p:txBody>
            <a:bodyPr wrap="square" rtlCol="0">
              <a:spAutoFit/>
            </a:bodyPr>
            <a:lstStyle/>
            <a:p>
              <a:r>
                <a:rPr lang="es-MX" sz="1400" b="1" dirty="0" smtClean="0">
                  <a:latin typeface="Arial" panose="020B0604020202020204" pitchFamily="34" charset="0"/>
                  <a:ea typeface="Calibri" panose="020F0502020204030204" pitchFamily="34" charset="0"/>
                  <a:cs typeface="Arial" panose="020B0604020202020204" pitchFamily="34" charset="0"/>
                </a:rPr>
                <a:t>33.9%</a:t>
              </a:r>
            </a:p>
          </p:txBody>
        </p:sp>
      </p:grpSp>
      <p:sp>
        <p:nvSpPr>
          <p:cNvPr id="97" name="CuadroTexto 96"/>
          <p:cNvSpPr txBox="1"/>
          <p:nvPr/>
        </p:nvSpPr>
        <p:spPr>
          <a:xfrm>
            <a:off x="706513" y="2498906"/>
            <a:ext cx="3149006" cy="1015663"/>
          </a:xfrm>
          <a:prstGeom prst="rect">
            <a:avLst/>
          </a:prstGeom>
          <a:noFill/>
        </p:spPr>
        <p:txBody>
          <a:bodyPr wrap="square" rtlCol="0">
            <a:spAutoFit/>
          </a:bodyPr>
          <a:lstStyle/>
          <a:p>
            <a:r>
              <a:rPr lang="es-MX" sz="1600" dirty="0" smtClean="0">
                <a:latin typeface="Arial" panose="020B0604020202020204" pitchFamily="34" charset="0"/>
                <a:ea typeface="Calibri" panose="020F0502020204030204" pitchFamily="34" charset="0"/>
                <a:cs typeface="Arial" panose="020B0604020202020204" pitchFamily="34" charset="0"/>
              </a:rPr>
              <a:t>Delincuencia e inseguridad</a:t>
            </a:r>
          </a:p>
          <a:p>
            <a:endParaRPr lang="es-MX" sz="1600" dirty="0" smtClean="0">
              <a:latin typeface="Arial" panose="020B0604020202020204" pitchFamily="34" charset="0"/>
              <a:ea typeface="Calibri" panose="020F0502020204030204" pitchFamily="34" charset="0"/>
              <a:cs typeface="Arial" panose="020B0604020202020204" pitchFamily="34" charset="0"/>
            </a:endParaRPr>
          </a:p>
          <a:p>
            <a:endParaRPr lang="es-MX" sz="700" dirty="0" smtClean="0">
              <a:latin typeface="Arial" panose="020B0604020202020204" pitchFamily="34" charset="0"/>
              <a:ea typeface="Calibri" panose="020F0502020204030204" pitchFamily="34" charset="0"/>
              <a:cs typeface="Arial" panose="020B0604020202020204" pitchFamily="34" charset="0"/>
            </a:endParaRPr>
          </a:p>
          <a:p>
            <a:r>
              <a:rPr lang="es-MX" sz="1600" dirty="0" smtClean="0">
                <a:latin typeface="Arial" panose="020B0604020202020204" pitchFamily="34" charset="0"/>
                <a:ea typeface="Calibri" panose="020F0502020204030204" pitchFamily="34" charset="0"/>
                <a:cs typeface="Arial" panose="020B0604020202020204" pitchFamily="34" charset="0"/>
              </a:rPr>
              <a:t>Violencia hacia las mujeres</a:t>
            </a:r>
          </a:p>
          <a:p>
            <a:endParaRPr lang="es-MX" sz="500" dirty="0" smtClean="0">
              <a:latin typeface="Arial" panose="020B0604020202020204" pitchFamily="34" charset="0"/>
              <a:ea typeface="Calibri" panose="020F0502020204030204" pitchFamily="34" charset="0"/>
              <a:cs typeface="Arial" panose="020B0604020202020204" pitchFamily="34" charset="0"/>
            </a:endParaRPr>
          </a:p>
        </p:txBody>
      </p:sp>
      <p:grpSp>
        <p:nvGrpSpPr>
          <p:cNvPr id="16" name="Grupo 15"/>
          <p:cNvGrpSpPr/>
          <p:nvPr/>
        </p:nvGrpSpPr>
        <p:grpSpPr>
          <a:xfrm>
            <a:off x="4172360" y="2537138"/>
            <a:ext cx="754971" cy="894795"/>
            <a:chOff x="10803080" y="4138243"/>
            <a:chExt cx="754971" cy="894795"/>
          </a:xfrm>
        </p:grpSpPr>
        <p:sp>
          <p:nvSpPr>
            <p:cNvPr id="99" name="CuadroTexto 98"/>
            <p:cNvSpPr txBox="1"/>
            <p:nvPr/>
          </p:nvSpPr>
          <p:spPr>
            <a:xfrm>
              <a:off x="10821498" y="4725261"/>
              <a:ext cx="736553" cy="307777"/>
            </a:xfrm>
            <a:prstGeom prst="rect">
              <a:avLst/>
            </a:prstGeom>
            <a:solidFill>
              <a:schemeClr val="accent3"/>
            </a:solidFill>
          </p:spPr>
          <p:txBody>
            <a:bodyPr wrap="square" rtlCol="0">
              <a:spAutoFit/>
            </a:bodyPr>
            <a:lstStyle/>
            <a:p>
              <a:r>
                <a:rPr lang="es-MX" sz="1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23.9%</a:t>
              </a:r>
            </a:p>
          </p:txBody>
        </p:sp>
        <p:sp>
          <p:nvSpPr>
            <p:cNvPr id="100" name="CuadroTexto 99"/>
            <p:cNvSpPr txBox="1"/>
            <p:nvPr/>
          </p:nvSpPr>
          <p:spPr>
            <a:xfrm>
              <a:off x="10803080" y="4138243"/>
              <a:ext cx="736553" cy="307777"/>
            </a:xfrm>
            <a:prstGeom prst="rect">
              <a:avLst/>
            </a:prstGeom>
            <a:solidFill>
              <a:schemeClr val="accent1"/>
            </a:solidFill>
          </p:spPr>
          <p:txBody>
            <a:bodyPr wrap="square" rtlCol="0">
              <a:spAutoFit/>
            </a:bodyPr>
            <a:lstStyle/>
            <a:p>
              <a:r>
                <a:rPr lang="es-MX" sz="1400" b="1" dirty="0" smtClean="0">
                  <a:latin typeface="Arial" panose="020B0604020202020204" pitchFamily="34" charset="0"/>
                  <a:ea typeface="Calibri" panose="020F0502020204030204" pitchFamily="34" charset="0"/>
                  <a:cs typeface="Arial" panose="020B0604020202020204" pitchFamily="34" charset="0"/>
                </a:rPr>
                <a:t>29.9%</a:t>
              </a:r>
            </a:p>
          </p:txBody>
        </p:sp>
      </p:grpSp>
      <p:pic>
        <p:nvPicPr>
          <p:cNvPr id="71"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600" y="4176141"/>
            <a:ext cx="821071" cy="1030289"/>
          </a:xfrm>
          <a:prstGeom prst="rect">
            <a:avLst/>
          </a:prstGeom>
        </p:spPr>
      </p:pic>
      <p:pic>
        <p:nvPicPr>
          <p:cNvPr id="72" name="Imagen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5184" y="2532935"/>
            <a:ext cx="378825" cy="994415"/>
          </a:xfrm>
          <a:prstGeom prst="rect">
            <a:avLst/>
          </a:prstGeom>
        </p:spPr>
      </p:pic>
      <p:cxnSp>
        <p:nvCxnSpPr>
          <p:cNvPr id="74" name="Conector recto 73"/>
          <p:cNvCxnSpPr/>
          <p:nvPr/>
        </p:nvCxnSpPr>
        <p:spPr>
          <a:xfrm flipH="1" flipV="1">
            <a:off x="763995" y="5323748"/>
            <a:ext cx="4038600" cy="111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flipH="1">
            <a:off x="791322" y="3586914"/>
            <a:ext cx="4038600" cy="1984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20 CuadroTexto"/>
          <p:cNvSpPr txBox="1"/>
          <p:nvPr/>
        </p:nvSpPr>
        <p:spPr>
          <a:xfrm>
            <a:off x="7085802" y="1590982"/>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Morelos</a:t>
            </a:r>
            <a:endParaRPr lang="es-MX" b="1" dirty="0">
              <a:solidFill>
                <a:schemeClr val="accent3"/>
              </a:solidFill>
              <a:latin typeface="Arial" panose="020B0604020202020204" pitchFamily="34" charset="0"/>
              <a:cs typeface="Arial" panose="020B0604020202020204" pitchFamily="34" charset="0"/>
            </a:endParaRPr>
          </a:p>
        </p:txBody>
      </p:sp>
      <p:sp>
        <p:nvSpPr>
          <p:cNvPr id="48" name="20 CuadroTexto"/>
          <p:cNvSpPr txBox="1"/>
          <p:nvPr/>
        </p:nvSpPr>
        <p:spPr>
          <a:xfrm>
            <a:off x="1532509" y="1596274"/>
            <a:ext cx="3213100"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Estados Unidos Mexicanos</a:t>
            </a:r>
            <a:endParaRPr lang="es-MX" b="1" dirty="0">
              <a:solidFill>
                <a:schemeClr val="accent3"/>
              </a:solidFill>
              <a:latin typeface="Arial" panose="020B0604020202020204" pitchFamily="34" charset="0"/>
              <a:cs typeface="Arial" panose="020B0604020202020204" pitchFamily="34" charset="0"/>
            </a:endParaRPr>
          </a:p>
        </p:txBody>
      </p:sp>
      <p:sp>
        <p:nvSpPr>
          <p:cNvPr id="57" name="CuadroTexto 56"/>
          <p:cNvSpPr txBox="1"/>
          <p:nvPr/>
        </p:nvSpPr>
        <p:spPr>
          <a:xfrm>
            <a:off x="8083438" y="4166638"/>
            <a:ext cx="3578223" cy="1231106"/>
          </a:xfrm>
          <a:prstGeom prst="rect">
            <a:avLst/>
          </a:prstGeom>
          <a:noFill/>
        </p:spPr>
        <p:txBody>
          <a:bodyPr wrap="square" rtlCol="0">
            <a:spAutoFit/>
          </a:bodyPr>
          <a:lstStyle/>
          <a:p>
            <a:r>
              <a:rPr lang="es-MX" sz="1600" dirty="0" smtClean="0">
                <a:latin typeface="Arial" panose="020B0604020202020204" pitchFamily="34" charset="0"/>
                <a:ea typeface="Calibri" panose="020F0502020204030204" pitchFamily="34" charset="0"/>
                <a:cs typeface="Arial" panose="020B0604020202020204" pitchFamily="34" charset="0"/>
              </a:rPr>
              <a:t>Adicciones (alcohol, tabaco, droga)</a:t>
            </a:r>
          </a:p>
          <a:p>
            <a:endParaRPr lang="es-MX" sz="1600" dirty="0" smtClean="0">
              <a:latin typeface="Arial" panose="020B0604020202020204" pitchFamily="34" charset="0"/>
              <a:ea typeface="Calibri" panose="020F0502020204030204" pitchFamily="34" charset="0"/>
              <a:cs typeface="Arial" panose="020B0604020202020204" pitchFamily="34" charset="0"/>
            </a:endParaRPr>
          </a:p>
          <a:p>
            <a:endParaRPr lang="es-MX" sz="500" dirty="0" smtClean="0">
              <a:latin typeface="Arial" panose="020B0604020202020204" pitchFamily="34" charset="0"/>
              <a:ea typeface="Calibri" panose="020F0502020204030204" pitchFamily="34" charset="0"/>
              <a:cs typeface="Arial" panose="020B0604020202020204" pitchFamily="34" charset="0"/>
            </a:endParaRPr>
          </a:p>
          <a:p>
            <a:r>
              <a:rPr lang="es-MX" sz="1600" dirty="0" smtClean="0">
                <a:latin typeface="Arial" panose="020B0604020202020204" pitchFamily="34" charset="0"/>
                <a:ea typeface="Calibri" panose="020F0502020204030204" pitchFamily="34" charset="0"/>
                <a:cs typeface="Arial" panose="020B0604020202020204" pitchFamily="34" charset="0"/>
              </a:rPr>
              <a:t>Falta de oportunidades para seguir estudiando</a:t>
            </a:r>
          </a:p>
          <a:p>
            <a:endParaRPr lang="es-MX" sz="500" dirty="0" smtClean="0">
              <a:latin typeface="Arial" panose="020B0604020202020204" pitchFamily="34" charset="0"/>
              <a:ea typeface="Calibri" panose="020F0502020204030204" pitchFamily="34" charset="0"/>
              <a:cs typeface="Arial" panose="020B0604020202020204" pitchFamily="34" charset="0"/>
            </a:endParaRPr>
          </a:p>
        </p:txBody>
      </p:sp>
      <p:grpSp>
        <p:nvGrpSpPr>
          <p:cNvPr id="64" name="Grupo 63"/>
          <p:cNvGrpSpPr/>
          <p:nvPr/>
        </p:nvGrpSpPr>
        <p:grpSpPr>
          <a:xfrm>
            <a:off x="7252601" y="4242351"/>
            <a:ext cx="736553" cy="916183"/>
            <a:chOff x="10804045" y="1418698"/>
            <a:chExt cx="736553" cy="916183"/>
          </a:xfrm>
        </p:grpSpPr>
        <p:sp>
          <p:nvSpPr>
            <p:cNvPr id="65" name="CuadroTexto 64"/>
            <p:cNvSpPr txBox="1"/>
            <p:nvPr/>
          </p:nvSpPr>
          <p:spPr>
            <a:xfrm>
              <a:off x="10804045" y="2027104"/>
              <a:ext cx="736553" cy="307777"/>
            </a:xfrm>
            <a:prstGeom prst="rect">
              <a:avLst/>
            </a:prstGeom>
            <a:solidFill>
              <a:schemeClr val="accent3"/>
            </a:solidFill>
          </p:spPr>
          <p:txBody>
            <a:bodyPr wrap="square" rtlCol="0">
              <a:spAutoFit/>
            </a:bodyPr>
            <a:lstStyle/>
            <a:p>
              <a:r>
                <a:rPr lang="es-MX" sz="1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19.2%</a:t>
              </a:r>
            </a:p>
          </p:txBody>
        </p:sp>
        <p:sp>
          <p:nvSpPr>
            <p:cNvPr id="69" name="CuadroTexto 68"/>
            <p:cNvSpPr txBox="1"/>
            <p:nvPr/>
          </p:nvSpPr>
          <p:spPr>
            <a:xfrm>
              <a:off x="10804045" y="1418698"/>
              <a:ext cx="736553" cy="307777"/>
            </a:xfrm>
            <a:prstGeom prst="rect">
              <a:avLst/>
            </a:prstGeom>
            <a:solidFill>
              <a:schemeClr val="accent1"/>
            </a:solidFill>
          </p:spPr>
          <p:txBody>
            <a:bodyPr wrap="square" rtlCol="0">
              <a:spAutoFit/>
            </a:bodyPr>
            <a:lstStyle/>
            <a:p>
              <a:r>
                <a:rPr lang="es-MX" sz="1400" b="1" dirty="0" smtClean="0">
                  <a:latin typeface="Arial" panose="020B0604020202020204" pitchFamily="34" charset="0"/>
                  <a:ea typeface="Calibri" panose="020F0502020204030204" pitchFamily="34" charset="0"/>
                  <a:cs typeface="Arial" panose="020B0604020202020204" pitchFamily="34" charset="0"/>
                </a:rPr>
                <a:t>28.7%</a:t>
              </a:r>
            </a:p>
          </p:txBody>
        </p:sp>
      </p:grpSp>
      <p:sp>
        <p:nvSpPr>
          <p:cNvPr id="70" name="CuadroTexto 69"/>
          <p:cNvSpPr txBox="1"/>
          <p:nvPr/>
        </p:nvSpPr>
        <p:spPr>
          <a:xfrm>
            <a:off x="8083438" y="2489403"/>
            <a:ext cx="3149006" cy="1015663"/>
          </a:xfrm>
          <a:prstGeom prst="rect">
            <a:avLst/>
          </a:prstGeom>
          <a:noFill/>
        </p:spPr>
        <p:txBody>
          <a:bodyPr wrap="square" rtlCol="0">
            <a:spAutoFit/>
          </a:bodyPr>
          <a:lstStyle/>
          <a:p>
            <a:r>
              <a:rPr lang="es-MX" sz="1600" dirty="0" smtClean="0">
                <a:latin typeface="Arial" panose="020B0604020202020204" pitchFamily="34" charset="0"/>
                <a:ea typeface="Calibri" panose="020F0502020204030204" pitchFamily="34" charset="0"/>
                <a:cs typeface="Arial" panose="020B0604020202020204" pitchFamily="34" charset="0"/>
              </a:rPr>
              <a:t>Delincuencia e inseguridad</a:t>
            </a:r>
          </a:p>
          <a:p>
            <a:endParaRPr lang="es-MX" sz="1600" dirty="0" smtClean="0">
              <a:latin typeface="Arial" panose="020B0604020202020204" pitchFamily="34" charset="0"/>
              <a:ea typeface="Calibri" panose="020F0502020204030204" pitchFamily="34" charset="0"/>
              <a:cs typeface="Arial" panose="020B0604020202020204" pitchFamily="34" charset="0"/>
            </a:endParaRPr>
          </a:p>
          <a:p>
            <a:endParaRPr lang="es-MX" sz="700" dirty="0" smtClean="0">
              <a:latin typeface="Arial" panose="020B0604020202020204" pitchFamily="34" charset="0"/>
              <a:ea typeface="Calibri" panose="020F0502020204030204" pitchFamily="34" charset="0"/>
              <a:cs typeface="Arial" panose="020B0604020202020204" pitchFamily="34" charset="0"/>
            </a:endParaRPr>
          </a:p>
          <a:p>
            <a:r>
              <a:rPr lang="es-MX" sz="1600" dirty="0" smtClean="0">
                <a:latin typeface="Arial" panose="020B0604020202020204" pitchFamily="34" charset="0"/>
                <a:ea typeface="Calibri" panose="020F0502020204030204" pitchFamily="34" charset="0"/>
                <a:cs typeface="Arial" panose="020B0604020202020204" pitchFamily="34" charset="0"/>
              </a:rPr>
              <a:t>Violencia hacia las mujeres</a:t>
            </a:r>
          </a:p>
          <a:p>
            <a:endParaRPr lang="es-MX" sz="500" dirty="0" smtClean="0">
              <a:latin typeface="Arial" panose="020B0604020202020204" pitchFamily="34" charset="0"/>
              <a:ea typeface="Calibri" panose="020F0502020204030204" pitchFamily="34" charset="0"/>
              <a:cs typeface="Arial" panose="020B0604020202020204" pitchFamily="34" charset="0"/>
            </a:endParaRPr>
          </a:p>
        </p:txBody>
      </p:sp>
      <p:grpSp>
        <p:nvGrpSpPr>
          <p:cNvPr id="77" name="Grupo 76"/>
          <p:cNvGrpSpPr/>
          <p:nvPr/>
        </p:nvGrpSpPr>
        <p:grpSpPr>
          <a:xfrm>
            <a:off x="7283444" y="2538789"/>
            <a:ext cx="754971" cy="894795"/>
            <a:chOff x="10803080" y="4138243"/>
            <a:chExt cx="754971" cy="894795"/>
          </a:xfrm>
        </p:grpSpPr>
        <p:sp>
          <p:nvSpPr>
            <p:cNvPr id="81" name="CuadroTexto 80"/>
            <p:cNvSpPr txBox="1"/>
            <p:nvPr/>
          </p:nvSpPr>
          <p:spPr>
            <a:xfrm>
              <a:off x="10821498" y="4725261"/>
              <a:ext cx="736553" cy="307777"/>
            </a:xfrm>
            <a:prstGeom prst="rect">
              <a:avLst/>
            </a:prstGeom>
            <a:solidFill>
              <a:schemeClr val="accent3"/>
            </a:solidFill>
          </p:spPr>
          <p:txBody>
            <a:bodyPr wrap="square" rtlCol="0">
              <a:spAutoFit/>
            </a:bodyPr>
            <a:lstStyle/>
            <a:p>
              <a:r>
                <a:rPr lang="es-MX" sz="1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23.7%</a:t>
              </a:r>
            </a:p>
          </p:txBody>
        </p:sp>
        <p:sp>
          <p:nvSpPr>
            <p:cNvPr id="82" name="CuadroTexto 81"/>
            <p:cNvSpPr txBox="1"/>
            <p:nvPr/>
          </p:nvSpPr>
          <p:spPr>
            <a:xfrm>
              <a:off x="10803080" y="4138243"/>
              <a:ext cx="736553" cy="307777"/>
            </a:xfrm>
            <a:prstGeom prst="rect">
              <a:avLst/>
            </a:prstGeom>
            <a:solidFill>
              <a:schemeClr val="accent1"/>
            </a:solidFill>
          </p:spPr>
          <p:txBody>
            <a:bodyPr wrap="square" rtlCol="0">
              <a:spAutoFit/>
            </a:bodyPr>
            <a:lstStyle/>
            <a:p>
              <a:r>
                <a:rPr lang="es-MX" sz="1400" b="1" dirty="0" smtClean="0">
                  <a:latin typeface="Arial" panose="020B0604020202020204" pitchFamily="34" charset="0"/>
                  <a:ea typeface="Calibri" panose="020F0502020204030204" pitchFamily="34" charset="0"/>
                  <a:cs typeface="Arial" panose="020B0604020202020204" pitchFamily="34" charset="0"/>
                </a:rPr>
                <a:t>27.8%</a:t>
              </a:r>
            </a:p>
          </p:txBody>
        </p:sp>
      </p:grpSp>
      <p:cxnSp>
        <p:nvCxnSpPr>
          <p:cNvPr id="85" name="Conector recto 84"/>
          <p:cNvCxnSpPr/>
          <p:nvPr/>
        </p:nvCxnSpPr>
        <p:spPr>
          <a:xfrm flipH="1" flipV="1">
            <a:off x="7252601" y="5326073"/>
            <a:ext cx="4038600" cy="111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flipH="1">
            <a:off x="7279928" y="3575760"/>
            <a:ext cx="4038600" cy="1984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3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p:txBody>
          <a:bodyPr/>
          <a:lstStyle/>
          <a:p>
            <a:r>
              <a:rPr lang="es-MX" dirty="0" smtClean="0"/>
              <a:t>Otro dato de interés de las mujeres</a:t>
            </a:r>
            <a:endParaRPr lang="es-MX" dirty="0"/>
          </a:p>
        </p:txBody>
      </p:sp>
      <p:sp>
        <p:nvSpPr>
          <p:cNvPr id="5" name="Marcador de texto 4"/>
          <p:cNvSpPr>
            <a:spLocks noGrp="1"/>
          </p:cNvSpPr>
          <p:nvPr>
            <p:ph type="body" sz="quarter" idx="10"/>
          </p:nvPr>
        </p:nvSpPr>
        <p:spPr>
          <a:xfrm>
            <a:off x="449426" y="5793215"/>
            <a:ext cx="4579774" cy="520179"/>
          </a:xfrm>
        </p:spPr>
        <p:txBody>
          <a:bodyPr/>
          <a:lstStyle/>
          <a:p>
            <a:r>
              <a:rPr lang="es-MX" dirty="0" smtClean="0"/>
              <a:t>Fuente: INEGI. Encuesta Nacional sobre Discriminación 2017.</a:t>
            </a:r>
            <a:endParaRPr lang="es-MX" dirty="0"/>
          </a:p>
        </p:txBody>
      </p:sp>
      <p:sp>
        <p:nvSpPr>
          <p:cNvPr id="40" name="CuadroTexto 12"/>
          <p:cNvSpPr txBox="1"/>
          <p:nvPr/>
        </p:nvSpPr>
        <p:spPr>
          <a:xfrm>
            <a:off x="5215509" y="3481910"/>
            <a:ext cx="3111900" cy="107733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rgbClr val="FFC000"/>
              </a:buClr>
              <a:buSzPct val="80000"/>
            </a:pPr>
            <a:r>
              <a:rPr lang="es-MX" sz="1600" b="0" dirty="0" smtClean="0">
                <a:solidFill>
                  <a:schemeClr val="tx1"/>
                </a:solidFill>
                <a:latin typeface="Arial" panose="020B0604020202020204" pitchFamily="34" charset="0"/>
                <a:ea typeface="Calibri" panose="020F0502020204030204" pitchFamily="34" charset="0"/>
                <a:cs typeface="Arial" panose="020B0604020202020204" pitchFamily="34" charset="0"/>
              </a:rPr>
              <a:t>% que declaró haber recibido </a:t>
            </a:r>
            <a:r>
              <a:rPr lang="es-MX" sz="1600" dirty="0" smtClean="0">
                <a:solidFill>
                  <a:schemeClr val="tx1"/>
                </a:solidFill>
                <a:latin typeface="Arial" panose="020B0604020202020204" pitchFamily="34" charset="0"/>
                <a:ea typeface="Calibri" panose="020F0502020204030204" pitchFamily="34" charset="0"/>
                <a:cs typeface="Arial" panose="020B0604020202020204" pitchFamily="34" charset="0"/>
              </a:rPr>
              <a:t>menos paga respecto a un hombre por realizar el mismo trabajo</a:t>
            </a:r>
            <a:endParaRPr lang="es-MX" sz="1600" b="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44" name="Conector recto 43"/>
          <p:cNvCxnSpPr/>
          <p:nvPr/>
        </p:nvCxnSpPr>
        <p:spPr>
          <a:xfrm>
            <a:off x="8532744" y="3493655"/>
            <a:ext cx="0" cy="1080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CuadroTexto 12"/>
          <p:cNvSpPr txBox="1"/>
          <p:nvPr/>
        </p:nvSpPr>
        <p:spPr>
          <a:xfrm>
            <a:off x="8734886" y="3706177"/>
            <a:ext cx="1240565" cy="564949"/>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buClr>
                <a:srgbClr val="FFC000"/>
              </a:buClr>
              <a:buSzPct val="80000"/>
            </a:pPr>
            <a:r>
              <a:rPr lang="es-MX" sz="3000" dirty="0" smtClean="0">
                <a:solidFill>
                  <a:schemeClr val="tx1"/>
                </a:solidFill>
                <a:latin typeface="Arial" panose="020B0604020202020204" pitchFamily="34" charset="0"/>
                <a:ea typeface="Calibri" panose="020F0502020204030204" pitchFamily="34" charset="0"/>
                <a:cs typeface="Arial" panose="020B0604020202020204" pitchFamily="34" charset="0"/>
              </a:rPr>
              <a:t>19.8</a:t>
            </a:r>
            <a:endParaRPr lang="es-MX" sz="3000" b="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62" name="Imagen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063" y="3491445"/>
            <a:ext cx="378825" cy="994415"/>
          </a:xfrm>
          <a:prstGeom prst="rect">
            <a:avLst/>
          </a:prstGeom>
        </p:spPr>
      </p:pic>
      <p:sp>
        <p:nvSpPr>
          <p:cNvPr id="35" name="20 CuadroTexto"/>
          <p:cNvSpPr txBox="1"/>
          <p:nvPr/>
        </p:nvSpPr>
        <p:spPr>
          <a:xfrm>
            <a:off x="7941515" y="2321724"/>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Morelos</a:t>
            </a:r>
            <a:endParaRPr lang="es-MX" b="1" dirty="0">
              <a:solidFill>
                <a:schemeClr val="accent3"/>
              </a:solidFill>
              <a:latin typeface="Arial" panose="020B0604020202020204" pitchFamily="34" charset="0"/>
              <a:cs typeface="Arial" panose="020B0604020202020204" pitchFamily="34" charset="0"/>
            </a:endParaRPr>
          </a:p>
        </p:txBody>
      </p:sp>
      <p:sp>
        <p:nvSpPr>
          <p:cNvPr id="47" name="20 CuadroTexto"/>
          <p:cNvSpPr txBox="1"/>
          <p:nvPr/>
        </p:nvSpPr>
        <p:spPr>
          <a:xfrm>
            <a:off x="1352342" y="2303346"/>
            <a:ext cx="3213100"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Estados Unidos Mexicanos</a:t>
            </a:r>
            <a:endParaRPr lang="es-MX" b="1" dirty="0">
              <a:solidFill>
                <a:schemeClr val="accent3"/>
              </a:solidFill>
              <a:latin typeface="Arial" panose="020B0604020202020204" pitchFamily="34" charset="0"/>
              <a:cs typeface="Arial" panose="020B0604020202020204" pitchFamily="34" charset="0"/>
            </a:endParaRPr>
          </a:p>
        </p:txBody>
      </p:sp>
      <p:cxnSp>
        <p:nvCxnSpPr>
          <p:cNvPr id="55" name="Conector recto 54"/>
          <p:cNvCxnSpPr/>
          <p:nvPr/>
        </p:nvCxnSpPr>
        <p:spPr>
          <a:xfrm>
            <a:off x="4428962" y="3494610"/>
            <a:ext cx="0" cy="1080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CuadroTexto 12"/>
          <p:cNvSpPr txBox="1"/>
          <p:nvPr/>
        </p:nvSpPr>
        <p:spPr>
          <a:xfrm>
            <a:off x="2824945" y="3704695"/>
            <a:ext cx="1240565" cy="564949"/>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buClr>
                <a:srgbClr val="FFC000"/>
              </a:buClr>
              <a:buSzPct val="80000"/>
            </a:pPr>
            <a:r>
              <a:rPr lang="es-MX" sz="3000" dirty="0" smtClean="0">
                <a:solidFill>
                  <a:schemeClr val="tx1"/>
                </a:solidFill>
                <a:latin typeface="Arial" panose="020B0604020202020204" pitchFamily="34" charset="0"/>
                <a:ea typeface="Calibri" panose="020F0502020204030204" pitchFamily="34" charset="0"/>
                <a:cs typeface="Arial" panose="020B0604020202020204" pitchFamily="34" charset="0"/>
              </a:rPr>
              <a:t>18.3</a:t>
            </a:r>
            <a:endParaRPr lang="es-MX" sz="3000" b="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613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smtClean="0">
                <a:ea typeface="Calibri" pitchFamily="34" charset="0"/>
              </a:rPr>
              <a:t>Objetivos ENADIS 2017</a:t>
            </a:r>
            <a:endParaRPr lang="es-MX" dirty="0"/>
          </a:p>
        </p:txBody>
      </p:sp>
      <p:sp>
        <p:nvSpPr>
          <p:cNvPr id="4" name="Marcador de contenido 2"/>
          <p:cNvSpPr txBox="1">
            <a:spLocks/>
          </p:cNvSpPr>
          <p:nvPr/>
        </p:nvSpPr>
        <p:spPr>
          <a:xfrm>
            <a:off x="786254" y="1675953"/>
            <a:ext cx="10659036" cy="370884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gn="just">
              <a:spcBef>
                <a:spcPts val="0"/>
              </a:spcBef>
              <a:spcAft>
                <a:spcPts val="1800"/>
              </a:spcAft>
              <a:buClr>
                <a:srgbClr val="FFC000"/>
              </a:buClr>
              <a:buSzPct val="166000"/>
              <a:buFont typeface="Wingdings" panose="05000000000000000000" pitchFamily="2" charset="2"/>
              <a:buChar char="§"/>
            </a:pPr>
            <a:r>
              <a:rPr lang="es-MX" dirty="0"/>
              <a:t>Reconocer la </a:t>
            </a:r>
            <a:r>
              <a:rPr lang="es-MX" b="1" dirty="0" smtClean="0"/>
              <a:t>prevalencia </a:t>
            </a:r>
            <a:r>
              <a:rPr lang="es-MX" b="1" dirty="0"/>
              <a:t>de la discriminación </a:t>
            </a:r>
            <a:r>
              <a:rPr lang="es-MX" dirty="0"/>
              <a:t>y sus </a:t>
            </a:r>
            <a:r>
              <a:rPr lang="es-MX" b="1" dirty="0" smtClean="0"/>
              <a:t>manifestaciones</a:t>
            </a:r>
            <a:r>
              <a:rPr lang="es-MX" dirty="0" smtClean="0"/>
              <a:t>.</a:t>
            </a:r>
          </a:p>
          <a:p>
            <a:pPr marL="363538" indent="-363538" algn="just">
              <a:spcBef>
                <a:spcPts val="0"/>
              </a:spcBef>
              <a:spcAft>
                <a:spcPts val="1800"/>
              </a:spcAft>
              <a:buClr>
                <a:srgbClr val="FFC000"/>
              </a:buClr>
              <a:buSzPct val="166000"/>
              <a:buFont typeface="Wingdings" panose="05000000000000000000" pitchFamily="2" charset="2"/>
              <a:buChar char="§"/>
            </a:pPr>
            <a:r>
              <a:rPr lang="es-MX" dirty="0" smtClean="0"/>
              <a:t>Captar </a:t>
            </a:r>
            <a:r>
              <a:rPr lang="es-MX" b="1" dirty="0" smtClean="0"/>
              <a:t>actitudes, prejuicios y opiniones</a:t>
            </a:r>
            <a:r>
              <a:rPr lang="es-MX" dirty="0" smtClean="0"/>
              <a:t>, hacia distintos grupos de la población discriminados por motivos étnicos, etarios, de orientación sexual, entre otros. </a:t>
            </a:r>
          </a:p>
          <a:p>
            <a:pPr marL="363538" indent="-363538" algn="just">
              <a:spcBef>
                <a:spcPts val="0"/>
              </a:spcBef>
              <a:spcAft>
                <a:spcPts val="1800"/>
              </a:spcAft>
              <a:buClr>
                <a:srgbClr val="FFC000"/>
              </a:buClr>
              <a:buSzPct val="166000"/>
              <a:buFont typeface="Wingdings" panose="05000000000000000000" pitchFamily="2" charset="2"/>
              <a:buChar char="§"/>
            </a:pPr>
            <a:r>
              <a:rPr lang="es-MX" dirty="0" smtClean="0"/>
              <a:t>Identificar las </a:t>
            </a:r>
            <a:r>
              <a:rPr lang="es-MX" b="1" dirty="0" smtClean="0"/>
              <a:t>experiencias de discriminación</a:t>
            </a:r>
            <a:r>
              <a:rPr lang="es-MX" dirty="0" smtClean="0"/>
              <a:t> en los distintos ámbitos de la vida social. </a:t>
            </a:r>
          </a:p>
          <a:p>
            <a:pPr marL="363538" indent="-363538" algn="just">
              <a:spcBef>
                <a:spcPts val="0"/>
              </a:spcBef>
              <a:spcAft>
                <a:spcPts val="1800"/>
              </a:spcAft>
              <a:buClr>
                <a:srgbClr val="FFC000"/>
              </a:buClr>
              <a:buSzPct val="166000"/>
              <a:buFont typeface="Wingdings" panose="05000000000000000000" pitchFamily="2" charset="2"/>
              <a:buChar char="§"/>
            </a:pPr>
            <a:r>
              <a:rPr lang="es-MX" dirty="0" smtClean="0"/>
              <a:t>Conocer la </a:t>
            </a:r>
            <a:r>
              <a:rPr lang="es-MX" b="1" dirty="0" smtClean="0"/>
              <a:t>discriminación</a:t>
            </a:r>
            <a:r>
              <a:rPr lang="es-MX" dirty="0" smtClean="0"/>
              <a:t> y </a:t>
            </a:r>
            <a:r>
              <a:rPr lang="es-MX" b="1" dirty="0" smtClean="0"/>
              <a:t>desigualdad </a:t>
            </a:r>
            <a:r>
              <a:rPr lang="es-MX" dirty="0" smtClean="0"/>
              <a:t>que enfrenta la </a:t>
            </a:r>
            <a:r>
              <a:rPr lang="es-MX" dirty="0" smtClean="0">
                <a:solidFill>
                  <a:prstClr val="black"/>
                </a:solidFill>
              </a:rPr>
              <a:t>población indígena, con discapacidad, por su religión, las niñas y niños, personas mayores, </a:t>
            </a:r>
            <a:r>
              <a:rPr lang="es-MX" dirty="0">
                <a:solidFill>
                  <a:prstClr val="black"/>
                </a:solidFill>
              </a:rPr>
              <a:t>adolescentes </a:t>
            </a:r>
            <a:r>
              <a:rPr lang="es-MX" dirty="0" smtClean="0">
                <a:solidFill>
                  <a:prstClr val="black"/>
                </a:solidFill>
              </a:rPr>
              <a:t>y jóvenes, y mujeres. </a:t>
            </a:r>
          </a:p>
          <a:p>
            <a:pPr marL="363538" indent="-363538" algn="just">
              <a:spcBef>
                <a:spcPts val="0"/>
              </a:spcBef>
              <a:spcAft>
                <a:spcPts val="1800"/>
              </a:spcAft>
              <a:buClr>
                <a:srgbClr val="FFC000"/>
              </a:buClr>
              <a:buSzPct val="166000"/>
              <a:buFont typeface="Wingdings" panose="05000000000000000000" pitchFamily="2" charset="2"/>
              <a:buChar char="§"/>
            </a:pPr>
            <a:r>
              <a:rPr lang="es-MX" dirty="0" smtClean="0">
                <a:solidFill>
                  <a:prstClr val="black"/>
                </a:solidFill>
              </a:rPr>
              <a:t>Identificar el reconocimiento que tienen sobre </a:t>
            </a:r>
            <a:r>
              <a:rPr lang="es-MX" b="1" dirty="0" smtClean="0">
                <a:solidFill>
                  <a:prstClr val="black"/>
                </a:solidFill>
              </a:rPr>
              <a:t>el respeto a sus derechos </a:t>
            </a:r>
            <a:r>
              <a:rPr lang="es-MX" dirty="0" smtClean="0">
                <a:solidFill>
                  <a:prstClr val="black"/>
                </a:solidFill>
              </a:rPr>
              <a:t>y sus </a:t>
            </a:r>
            <a:r>
              <a:rPr lang="es-MX" b="1" dirty="0" smtClean="0">
                <a:solidFill>
                  <a:prstClr val="black"/>
                </a:solidFill>
              </a:rPr>
              <a:t>principales problemáticas </a:t>
            </a:r>
            <a:r>
              <a:rPr lang="es-MX" dirty="0" smtClean="0">
                <a:solidFill>
                  <a:prstClr val="black"/>
                </a:solidFill>
              </a:rPr>
              <a:t>percibidas.</a:t>
            </a:r>
            <a:endParaRPr lang="es-MX" dirty="0">
              <a:solidFill>
                <a:prstClr val="black"/>
              </a:solidFill>
            </a:endParaRPr>
          </a:p>
        </p:txBody>
      </p:sp>
    </p:spTree>
    <p:extLst>
      <p:ext uri="{BB962C8B-B14F-4D97-AF65-F5344CB8AC3E}">
        <p14:creationId xmlns:p14="http://schemas.microsoft.com/office/powerpoint/2010/main" val="3041789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Percepción sobre frases de prejuicio </a:t>
            </a:r>
            <a:r>
              <a:rPr lang="es-MX" dirty="0" smtClean="0"/>
              <a:t>de los jóvenes</a:t>
            </a:r>
            <a:r>
              <a:rPr lang="es-MX" baseline="30000" dirty="0" smtClean="0"/>
              <a:t>1</a:t>
            </a:r>
            <a:endParaRPr lang="es-MX" baseline="30000" dirty="0"/>
          </a:p>
        </p:txBody>
      </p:sp>
      <p:sp>
        <p:nvSpPr>
          <p:cNvPr id="9" name="Marcador de texto 8"/>
          <p:cNvSpPr>
            <a:spLocks noGrp="1"/>
          </p:cNvSpPr>
          <p:nvPr>
            <p:ph type="body" sz="quarter" idx="10"/>
          </p:nvPr>
        </p:nvSpPr>
        <p:spPr>
          <a:xfrm>
            <a:off x="704419" y="6031648"/>
            <a:ext cx="4160658" cy="421540"/>
          </a:xfrm>
        </p:spPr>
        <p:txBody>
          <a:bodyPr/>
          <a:lstStyle/>
          <a:p>
            <a:pPr marL="93663" indent="-93663"/>
            <a:r>
              <a:rPr lang="es-MX" baseline="30000" dirty="0" smtClean="0"/>
              <a:t>1</a:t>
            </a:r>
            <a:r>
              <a:rPr lang="es-MX" dirty="0" smtClean="0"/>
              <a:t> Algunas frases se retomaron de experiencias nacionales e internacionales adaptadas y con la aprobación de CONAPRED. </a:t>
            </a:r>
          </a:p>
          <a:p>
            <a:r>
              <a:rPr lang="es-MX" dirty="0" smtClean="0"/>
              <a:t>Fuente: INEGI. Encuesta Nacional sobre Discriminación 2017.</a:t>
            </a:r>
            <a:endParaRPr lang="es-MX" dirty="0"/>
          </a:p>
        </p:txBody>
      </p:sp>
      <p:sp>
        <p:nvSpPr>
          <p:cNvPr id="41" name="Marcador de contenido 2">
            <a:extLst>
              <a:ext uri="{FF2B5EF4-FFF2-40B4-BE49-F238E27FC236}">
                <a16:creationId xmlns:a16="http://schemas.microsoft.com/office/drawing/2014/main" id="{51DCAD38-CA4D-4EAF-A1BE-33E9BAF5B8E4}"/>
              </a:ext>
            </a:extLst>
          </p:cNvPr>
          <p:cNvSpPr txBox="1">
            <a:spLocks/>
          </p:cNvSpPr>
          <p:nvPr/>
        </p:nvSpPr>
        <p:spPr>
          <a:xfrm>
            <a:off x="4585402" y="4080913"/>
            <a:ext cx="3127173" cy="76328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b="1" i="1" dirty="0" smtClean="0"/>
              <a:t>Los jóvenes que no estudian ni trabajan son flojos para la mayoría de la gente</a:t>
            </a:r>
            <a:endParaRPr lang="es-MX" sz="1600" b="1" i="1" dirty="0"/>
          </a:p>
        </p:txBody>
      </p:sp>
      <p:sp>
        <p:nvSpPr>
          <p:cNvPr id="42" name="Pentágono 41"/>
          <p:cNvSpPr/>
          <p:nvPr/>
        </p:nvSpPr>
        <p:spPr>
          <a:xfrm rot="10800000">
            <a:off x="2851513" y="2853493"/>
            <a:ext cx="944546" cy="37196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43" name="Marcador de contenido 2">
            <a:extLst>
              <a:ext uri="{FF2B5EF4-FFF2-40B4-BE49-F238E27FC236}">
                <a16:creationId xmlns:a16="http://schemas.microsoft.com/office/drawing/2014/main" id="{51DCAD38-CA4D-4EAF-A1BE-33E9BAF5B8E4}"/>
              </a:ext>
            </a:extLst>
          </p:cNvPr>
          <p:cNvSpPr txBox="1">
            <a:spLocks/>
          </p:cNvSpPr>
          <p:nvPr/>
        </p:nvSpPr>
        <p:spPr>
          <a:xfrm>
            <a:off x="2956083" y="2851581"/>
            <a:ext cx="852471" cy="37579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b="1" dirty="0" smtClean="0"/>
              <a:t>72.9%</a:t>
            </a:r>
          </a:p>
          <a:p>
            <a:pPr algn="ctr"/>
            <a:endParaRPr lang="es-MX" dirty="0"/>
          </a:p>
        </p:txBody>
      </p:sp>
      <p:sp>
        <p:nvSpPr>
          <p:cNvPr id="44" name="Marcador de contenido 2">
            <a:extLst>
              <a:ext uri="{FF2B5EF4-FFF2-40B4-BE49-F238E27FC236}">
                <a16:creationId xmlns:a16="http://schemas.microsoft.com/office/drawing/2014/main" id="{51DCAD38-CA4D-4EAF-A1BE-33E9BAF5B8E4}"/>
              </a:ext>
            </a:extLst>
          </p:cNvPr>
          <p:cNvSpPr txBox="1">
            <a:spLocks/>
          </p:cNvSpPr>
          <p:nvPr/>
        </p:nvSpPr>
        <p:spPr>
          <a:xfrm>
            <a:off x="2379253" y="2565963"/>
            <a:ext cx="1653619" cy="21780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MX" sz="1400" dirty="0" smtClean="0"/>
              <a:t>Sí (de acuerdo)</a:t>
            </a:r>
          </a:p>
        </p:txBody>
      </p:sp>
      <p:cxnSp>
        <p:nvCxnSpPr>
          <p:cNvPr id="53" name="Conector recto 52"/>
          <p:cNvCxnSpPr/>
          <p:nvPr/>
        </p:nvCxnSpPr>
        <p:spPr>
          <a:xfrm rot="16200000">
            <a:off x="5988759" y="-3383941"/>
            <a:ext cx="0" cy="1080000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58" name="Imagen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533" y="3149330"/>
            <a:ext cx="861638" cy="1083203"/>
          </a:xfrm>
          <a:prstGeom prst="rect">
            <a:avLst/>
          </a:prstGeom>
        </p:spPr>
      </p:pic>
      <p:cxnSp>
        <p:nvCxnSpPr>
          <p:cNvPr id="70" name="Conector recto 69"/>
          <p:cNvCxnSpPr/>
          <p:nvPr/>
        </p:nvCxnSpPr>
        <p:spPr>
          <a:xfrm>
            <a:off x="4309378" y="2062278"/>
            <a:ext cx="0" cy="28800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7989081" y="2067004"/>
            <a:ext cx="0" cy="28800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Marcador de contenido 2">
            <a:extLst>
              <a:ext uri="{FF2B5EF4-FFF2-40B4-BE49-F238E27FC236}">
                <a16:creationId xmlns:a16="http://schemas.microsoft.com/office/drawing/2014/main" id="{51DCAD38-CA4D-4EAF-A1BE-33E9BAF5B8E4}"/>
              </a:ext>
            </a:extLst>
          </p:cNvPr>
          <p:cNvSpPr txBox="1">
            <a:spLocks/>
          </p:cNvSpPr>
          <p:nvPr/>
        </p:nvSpPr>
        <p:spPr>
          <a:xfrm>
            <a:off x="4604323" y="2486329"/>
            <a:ext cx="3108252" cy="106526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b="1" i="1" dirty="0" smtClean="0"/>
              <a:t>La opinión de los jóvenes es poco valorada por la mayoría de la gente</a:t>
            </a:r>
            <a:endParaRPr lang="es-MX" sz="1600" b="1" i="1" dirty="0"/>
          </a:p>
        </p:txBody>
      </p:sp>
      <p:sp>
        <p:nvSpPr>
          <p:cNvPr id="48" name="Pentágono 47"/>
          <p:cNvSpPr/>
          <p:nvPr/>
        </p:nvSpPr>
        <p:spPr>
          <a:xfrm rot="10800000">
            <a:off x="2932069" y="4371557"/>
            <a:ext cx="944546" cy="37196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9" name="Marcador de contenido 2">
            <a:extLst>
              <a:ext uri="{FF2B5EF4-FFF2-40B4-BE49-F238E27FC236}">
                <a16:creationId xmlns:a16="http://schemas.microsoft.com/office/drawing/2014/main" id="{51DCAD38-CA4D-4EAF-A1BE-33E9BAF5B8E4}"/>
              </a:ext>
            </a:extLst>
          </p:cNvPr>
          <p:cNvSpPr txBox="1">
            <a:spLocks/>
          </p:cNvSpPr>
          <p:nvPr/>
        </p:nvSpPr>
        <p:spPr>
          <a:xfrm>
            <a:off x="3036632" y="4367734"/>
            <a:ext cx="852471" cy="37579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b="1" dirty="0" smtClean="0">
                <a:solidFill>
                  <a:schemeClr val="bg1"/>
                </a:solidFill>
              </a:rPr>
              <a:t>78.0%</a:t>
            </a:r>
          </a:p>
          <a:p>
            <a:pPr algn="ctr"/>
            <a:endParaRPr lang="es-MX" dirty="0">
              <a:solidFill>
                <a:schemeClr val="accent4">
                  <a:lumMod val="50000"/>
                </a:schemeClr>
              </a:solidFill>
            </a:endParaRPr>
          </a:p>
        </p:txBody>
      </p:sp>
      <p:sp>
        <p:nvSpPr>
          <p:cNvPr id="77" name="Marcador de contenido 2">
            <a:extLst>
              <a:ext uri="{FF2B5EF4-FFF2-40B4-BE49-F238E27FC236}">
                <a16:creationId xmlns:a16="http://schemas.microsoft.com/office/drawing/2014/main" id="{51DCAD38-CA4D-4EAF-A1BE-33E9BAF5B8E4}"/>
              </a:ext>
            </a:extLst>
          </p:cNvPr>
          <p:cNvSpPr txBox="1">
            <a:spLocks/>
          </p:cNvSpPr>
          <p:nvPr/>
        </p:nvSpPr>
        <p:spPr>
          <a:xfrm>
            <a:off x="8698189" y="2027464"/>
            <a:ext cx="2877095" cy="86648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s-MX" sz="1600" b="1" dirty="0"/>
          </a:p>
        </p:txBody>
      </p:sp>
      <p:sp>
        <p:nvSpPr>
          <p:cNvPr id="84" name="Marcador de contenido 2">
            <a:extLst>
              <a:ext uri="{FF2B5EF4-FFF2-40B4-BE49-F238E27FC236}">
                <a16:creationId xmlns:a16="http://schemas.microsoft.com/office/drawing/2014/main" id="{51DCAD38-CA4D-4EAF-A1BE-33E9BAF5B8E4}"/>
              </a:ext>
            </a:extLst>
          </p:cNvPr>
          <p:cNvSpPr txBox="1">
            <a:spLocks/>
          </p:cNvSpPr>
          <p:nvPr/>
        </p:nvSpPr>
        <p:spPr>
          <a:xfrm>
            <a:off x="3954904" y="1518444"/>
            <a:ext cx="3142304" cy="64268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s-MX" sz="1600" b="1" dirty="0"/>
          </a:p>
        </p:txBody>
      </p:sp>
      <p:sp>
        <p:nvSpPr>
          <p:cNvPr id="91" name="Marcador de contenido 2">
            <a:extLst>
              <a:ext uri="{FF2B5EF4-FFF2-40B4-BE49-F238E27FC236}">
                <a16:creationId xmlns:a16="http://schemas.microsoft.com/office/drawing/2014/main" id="{51DCAD38-CA4D-4EAF-A1BE-33E9BAF5B8E4}"/>
              </a:ext>
            </a:extLst>
          </p:cNvPr>
          <p:cNvSpPr txBox="1">
            <a:spLocks/>
          </p:cNvSpPr>
          <p:nvPr/>
        </p:nvSpPr>
        <p:spPr>
          <a:xfrm>
            <a:off x="1580458" y="1014099"/>
            <a:ext cx="2502359" cy="76935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s-MX" sz="1600" b="1" dirty="0"/>
          </a:p>
        </p:txBody>
      </p:sp>
      <p:sp>
        <p:nvSpPr>
          <p:cNvPr id="47" name="20 CuadroTexto"/>
          <p:cNvSpPr txBox="1"/>
          <p:nvPr/>
        </p:nvSpPr>
        <p:spPr>
          <a:xfrm>
            <a:off x="7817404" y="1476491"/>
            <a:ext cx="2827306"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Morelos</a:t>
            </a:r>
            <a:endParaRPr lang="es-MX" b="1" dirty="0">
              <a:solidFill>
                <a:schemeClr val="accent3"/>
              </a:solidFill>
              <a:latin typeface="Arial" panose="020B0604020202020204" pitchFamily="34" charset="0"/>
              <a:cs typeface="Arial" panose="020B0604020202020204" pitchFamily="34" charset="0"/>
            </a:endParaRPr>
          </a:p>
        </p:txBody>
      </p:sp>
      <p:sp>
        <p:nvSpPr>
          <p:cNvPr id="54" name="20 CuadroTexto"/>
          <p:cNvSpPr txBox="1"/>
          <p:nvPr/>
        </p:nvSpPr>
        <p:spPr>
          <a:xfrm>
            <a:off x="1228231" y="1458113"/>
            <a:ext cx="3213100" cy="369332"/>
          </a:xfrm>
          <a:prstGeom prst="rect">
            <a:avLst/>
          </a:prstGeom>
          <a:noFill/>
        </p:spPr>
        <p:txBody>
          <a:bodyPr wrap="square" rtlCol="0">
            <a:spAutoFit/>
          </a:bodyPr>
          <a:lstStyle/>
          <a:p>
            <a:pPr algn="ctr"/>
            <a:r>
              <a:rPr lang="es-MX" b="1" dirty="0" smtClean="0">
                <a:solidFill>
                  <a:schemeClr val="accent3"/>
                </a:solidFill>
                <a:latin typeface="Arial" panose="020B0604020202020204" pitchFamily="34" charset="0"/>
                <a:cs typeface="Arial" panose="020B0604020202020204" pitchFamily="34" charset="0"/>
              </a:rPr>
              <a:t>Estados Unidos Mexicanos</a:t>
            </a:r>
            <a:endParaRPr lang="es-MX" b="1" dirty="0">
              <a:solidFill>
                <a:schemeClr val="accent3"/>
              </a:solidFill>
              <a:latin typeface="Arial" panose="020B0604020202020204" pitchFamily="34" charset="0"/>
              <a:cs typeface="Arial" panose="020B0604020202020204" pitchFamily="34" charset="0"/>
            </a:endParaRPr>
          </a:p>
        </p:txBody>
      </p:sp>
      <p:sp>
        <p:nvSpPr>
          <p:cNvPr id="55" name="Marcador de contenido 2">
            <a:extLst>
              <a:ext uri="{FF2B5EF4-FFF2-40B4-BE49-F238E27FC236}">
                <a16:creationId xmlns:a16="http://schemas.microsoft.com/office/drawing/2014/main" id="{51DCAD38-CA4D-4EAF-A1BE-33E9BAF5B8E4}"/>
              </a:ext>
            </a:extLst>
          </p:cNvPr>
          <p:cNvSpPr txBox="1">
            <a:spLocks/>
          </p:cNvSpPr>
          <p:nvPr/>
        </p:nvSpPr>
        <p:spPr>
          <a:xfrm>
            <a:off x="2508867" y="4096034"/>
            <a:ext cx="1653619" cy="21780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MX" sz="1400" dirty="0" smtClean="0"/>
              <a:t>Sí (de acuerdo)</a:t>
            </a:r>
          </a:p>
        </p:txBody>
      </p:sp>
      <p:sp>
        <p:nvSpPr>
          <p:cNvPr id="56" name="Pentágono 55"/>
          <p:cNvSpPr/>
          <p:nvPr/>
        </p:nvSpPr>
        <p:spPr>
          <a:xfrm rot="10800000" flipH="1">
            <a:off x="8576704" y="2853493"/>
            <a:ext cx="944546" cy="37196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57" name="Marcador de contenido 2">
            <a:extLst>
              <a:ext uri="{FF2B5EF4-FFF2-40B4-BE49-F238E27FC236}">
                <a16:creationId xmlns:a16="http://schemas.microsoft.com/office/drawing/2014/main" id="{51DCAD38-CA4D-4EAF-A1BE-33E9BAF5B8E4}"/>
              </a:ext>
            </a:extLst>
          </p:cNvPr>
          <p:cNvSpPr txBox="1">
            <a:spLocks/>
          </p:cNvSpPr>
          <p:nvPr/>
        </p:nvSpPr>
        <p:spPr>
          <a:xfrm>
            <a:off x="8558442" y="2851581"/>
            <a:ext cx="852471" cy="37579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b="1" dirty="0" smtClean="0"/>
              <a:t>74.6%</a:t>
            </a:r>
          </a:p>
          <a:p>
            <a:pPr algn="ctr"/>
            <a:endParaRPr lang="es-MX" dirty="0"/>
          </a:p>
        </p:txBody>
      </p:sp>
      <p:sp>
        <p:nvSpPr>
          <p:cNvPr id="63" name="Marcador de contenido 2">
            <a:extLst>
              <a:ext uri="{FF2B5EF4-FFF2-40B4-BE49-F238E27FC236}">
                <a16:creationId xmlns:a16="http://schemas.microsoft.com/office/drawing/2014/main" id="{51DCAD38-CA4D-4EAF-A1BE-33E9BAF5B8E4}"/>
              </a:ext>
            </a:extLst>
          </p:cNvPr>
          <p:cNvSpPr txBox="1">
            <a:spLocks/>
          </p:cNvSpPr>
          <p:nvPr/>
        </p:nvSpPr>
        <p:spPr>
          <a:xfrm>
            <a:off x="8104444" y="2565963"/>
            <a:ext cx="1653619" cy="21780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MX" sz="1400" dirty="0" smtClean="0"/>
              <a:t>Sí (de acuerdo)</a:t>
            </a:r>
          </a:p>
        </p:txBody>
      </p:sp>
      <p:pic>
        <p:nvPicPr>
          <p:cNvPr id="64" name="Imagen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337" y="3149330"/>
            <a:ext cx="861638" cy="1083203"/>
          </a:xfrm>
          <a:prstGeom prst="rect">
            <a:avLst/>
          </a:prstGeom>
        </p:spPr>
      </p:pic>
      <p:sp>
        <p:nvSpPr>
          <p:cNvPr id="65" name="Pentágono 64"/>
          <p:cNvSpPr/>
          <p:nvPr/>
        </p:nvSpPr>
        <p:spPr>
          <a:xfrm rot="10800000" flipH="1">
            <a:off x="8595421" y="4369823"/>
            <a:ext cx="944546" cy="37196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6" name="Marcador de contenido 2">
            <a:extLst>
              <a:ext uri="{FF2B5EF4-FFF2-40B4-BE49-F238E27FC236}">
                <a16:creationId xmlns:a16="http://schemas.microsoft.com/office/drawing/2014/main" id="{51DCAD38-CA4D-4EAF-A1BE-33E9BAF5B8E4}"/>
              </a:ext>
            </a:extLst>
          </p:cNvPr>
          <p:cNvSpPr txBox="1">
            <a:spLocks/>
          </p:cNvSpPr>
          <p:nvPr/>
        </p:nvSpPr>
        <p:spPr>
          <a:xfrm>
            <a:off x="8604448" y="4366000"/>
            <a:ext cx="852471" cy="37579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b="1" dirty="0" smtClean="0">
                <a:solidFill>
                  <a:schemeClr val="bg1"/>
                </a:solidFill>
              </a:rPr>
              <a:t>73.7%</a:t>
            </a:r>
          </a:p>
          <a:p>
            <a:pPr algn="ctr"/>
            <a:endParaRPr lang="es-MX" dirty="0">
              <a:solidFill>
                <a:schemeClr val="accent4">
                  <a:lumMod val="50000"/>
                </a:schemeClr>
              </a:solidFill>
            </a:endParaRPr>
          </a:p>
        </p:txBody>
      </p:sp>
      <p:sp>
        <p:nvSpPr>
          <p:cNvPr id="71" name="Marcador de contenido 2">
            <a:extLst>
              <a:ext uri="{FF2B5EF4-FFF2-40B4-BE49-F238E27FC236}">
                <a16:creationId xmlns:a16="http://schemas.microsoft.com/office/drawing/2014/main" id="{51DCAD38-CA4D-4EAF-A1BE-33E9BAF5B8E4}"/>
              </a:ext>
            </a:extLst>
          </p:cNvPr>
          <p:cNvSpPr txBox="1">
            <a:spLocks/>
          </p:cNvSpPr>
          <p:nvPr/>
        </p:nvSpPr>
        <p:spPr>
          <a:xfrm>
            <a:off x="8172219" y="4094300"/>
            <a:ext cx="1653619" cy="21780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MX" sz="1400" dirty="0" smtClean="0"/>
              <a:t>Sí (de acuerdo)</a:t>
            </a:r>
          </a:p>
        </p:txBody>
      </p:sp>
    </p:spTree>
    <p:extLst>
      <p:ext uri="{BB962C8B-B14F-4D97-AF65-F5344CB8AC3E}">
        <p14:creationId xmlns:p14="http://schemas.microsoft.com/office/powerpoint/2010/main" val="322535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Distribución población por tonalidad de piel</a:t>
            </a:r>
            <a:endParaRPr lang="es-MX" dirty="0"/>
          </a:p>
        </p:txBody>
      </p:sp>
      <p:sp>
        <p:nvSpPr>
          <p:cNvPr id="4" name="Marcador de texto 3"/>
          <p:cNvSpPr>
            <a:spLocks noGrp="1"/>
          </p:cNvSpPr>
          <p:nvPr>
            <p:ph type="body" sz="quarter" idx="10"/>
          </p:nvPr>
        </p:nvSpPr>
        <p:spPr>
          <a:xfrm>
            <a:off x="719999" y="5804671"/>
            <a:ext cx="4766401" cy="648517"/>
          </a:xfrm>
        </p:spPr>
        <p:txBody>
          <a:bodyPr/>
          <a:lstStyle/>
          <a:p>
            <a:pPr marL="93663" indent="-93663"/>
            <a:r>
              <a:rPr lang="es-MX" baseline="30000" dirty="0" smtClean="0"/>
              <a:t>1</a:t>
            </a:r>
            <a:r>
              <a:rPr lang="es-MX" dirty="0" smtClean="0"/>
              <a:t> Proyecto realizado por la Universidad de Princeton, con la participación de CONAPRED y el </a:t>
            </a:r>
            <a:r>
              <a:rPr lang="es-MX" dirty="0"/>
              <a:t>Centro de Investigaciones y Estudios Superiores en Antropología Social </a:t>
            </a:r>
            <a:r>
              <a:rPr lang="es-MX" dirty="0" smtClean="0"/>
              <a:t>(CIESAS) de la Universidad Autónoma Metropolitana (UAM).</a:t>
            </a:r>
          </a:p>
          <a:p>
            <a:r>
              <a:rPr lang="es-MX" dirty="0" smtClean="0"/>
              <a:t>Fuente</a:t>
            </a:r>
            <a:r>
              <a:rPr lang="es-MX" dirty="0"/>
              <a:t>: INEGI. Encuesta Nacional sobre Discriminación 2017</a:t>
            </a:r>
            <a:r>
              <a:rPr lang="es-MX" dirty="0" smtClean="0"/>
              <a:t>.</a:t>
            </a:r>
            <a:endParaRPr lang="es-MX" dirty="0"/>
          </a:p>
        </p:txBody>
      </p:sp>
      <p:sp>
        <p:nvSpPr>
          <p:cNvPr id="8" name="CuadroTexto 7"/>
          <p:cNvSpPr txBox="1"/>
          <p:nvPr/>
        </p:nvSpPr>
        <p:spPr>
          <a:xfrm>
            <a:off x="1508102" y="1277361"/>
            <a:ext cx="9347544" cy="54879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ctr">
              <a:buSzPct val="80000"/>
            </a:pP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Distribución porcentual </a:t>
            </a: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de la población de </a:t>
            </a: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18 años y más </a:t>
            </a: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según </a:t>
            </a: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tonalidad de piel</a:t>
            </a:r>
            <a:endParaRPr lang="es-MX"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5" name="CuadroTexto 4"/>
          <p:cNvSpPr txBox="1"/>
          <p:nvPr/>
        </p:nvSpPr>
        <p:spPr>
          <a:xfrm>
            <a:off x="909121" y="2574555"/>
            <a:ext cx="4442808" cy="2492990"/>
          </a:xfrm>
          <a:prstGeom prst="rect">
            <a:avLst/>
          </a:prstGeom>
          <a:noFill/>
        </p:spPr>
        <p:txBody>
          <a:bodyPr wrap="square" rtlCol="0">
            <a:spAutoFit/>
          </a:bodyPr>
          <a:lstStyle/>
          <a:p>
            <a:pPr marL="285750" indent="-285750">
              <a:buFont typeface="Arial" panose="020B0604020202020204" pitchFamily="34" charset="0"/>
              <a:buChar char="•"/>
            </a:pPr>
            <a:r>
              <a:rPr lang="es-MX" dirty="0" smtClean="0">
                <a:latin typeface="Arial" panose="020B0604020202020204" pitchFamily="34" charset="0"/>
                <a:cs typeface="Arial" panose="020B0604020202020204" pitchFamily="34" charset="0"/>
              </a:rPr>
              <a:t>En la ENADIS 2017 se utilizó la escala cromática de 11 diferentes tonalidades.</a:t>
            </a:r>
          </a:p>
          <a:p>
            <a:pPr marL="285750" indent="-285750">
              <a:buFont typeface="Arial" panose="020B0604020202020204" pitchFamily="34" charset="0"/>
              <a:buChar char="•"/>
            </a:pPr>
            <a:endParaRPr lang="es-MX"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Se </a:t>
            </a:r>
            <a:r>
              <a:rPr lang="es-MX" dirty="0" smtClean="0">
                <a:latin typeface="Arial" panose="020B0604020202020204" pitchFamily="34" charset="0"/>
                <a:cs typeface="Arial" panose="020B0604020202020204" pitchFamily="34" charset="0"/>
              </a:rPr>
              <a:t>retomó la escala </a:t>
            </a:r>
            <a:r>
              <a:rPr lang="es-MX" i="1" dirty="0" smtClean="0">
                <a:latin typeface="Arial" panose="020B0604020202020204" pitchFamily="34" charset="0"/>
                <a:cs typeface="Arial" panose="020B0604020202020204" pitchFamily="34" charset="0"/>
              </a:rPr>
              <a:t>PERLA</a:t>
            </a:r>
            <a:r>
              <a:rPr lang="es-MX" dirty="0" smtClean="0">
                <a:latin typeface="Arial" panose="020B0604020202020204" pitchFamily="34" charset="0"/>
                <a:cs typeface="Arial" panose="020B0604020202020204" pitchFamily="34" charset="0"/>
              </a:rPr>
              <a:t> utilizada en el “Proyecto de Etnicidad y Raza en América Latina”.</a:t>
            </a:r>
            <a:r>
              <a:rPr lang="es-MX" baseline="30000" dirty="0" smtClean="0">
                <a:latin typeface="Arial" panose="020B0604020202020204" pitchFamily="34" charset="0"/>
                <a:cs typeface="Arial" panose="020B0604020202020204" pitchFamily="34" charset="0"/>
              </a:rPr>
              <a:t>1</a:t>
            </a:r>
          </a:p>
          <a:p>
            <a:pPr marL="285750" indent="-285750">
              <a:buFont typeface="Arial" panose="020B0604020202020204" pitchFamily="34" charset="0"/>
              <a:buChar char="•"/>
            </a:pPr>
            <a:endParaRPr lang="es-MX" baseline="30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smtClean="0">
                <a:latin typeface="Arial" panose="020B0604020202020204" pitchFamily="34" charset="0"/>
                <a:cs typeface="Arial" panose="020B0604020202020204" pitchFamily="34" charset="0"/>
              </a:rPr>
              <a:t>Cada informante hizo un reconocimiento de su tonalidad.</a:t>
            </a:r>
          </a:p>
        </p:txBody>
      </p:sp>
      <p:pic>
        <p:nvPicPr>
          <p:cNvPr id="7" name="Imagen 6"/>
          <p:cNvPicPr>
            <a:picLocks noChangeAspect="1"/>
          </p:cNvPicPr>
          <p:nvPr/>
        </p:nvPicPr>
        <p:blipFill>
          <a:blip r:embed="rId3"/>
          <a:stretch>
            <a:fillRect/>
          </a:stretch>
        </p:blipFill>
        <p:spPr>
          <a:xfrm>
            <a:off x="6294830" y="2014487"/>
            <a:ext cx="5011346" cy="3810330"/>
          </a:xfrm>
          <a:prstGeom prst="rect">
            <a:avLst/>
          </a:prstGeom>
        </p:spPr>
      </p:pic>
    </p:spTree>
    <p:extLst>
      <p:ext uri="{BB962C8B-B14F-4D97-AF65-F5344CB8AC3E}">
        <p14:creationId xmlns:p14="http://schemas.microsoft.com/office/powerpoint/2010/main" val="658954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áfico 22"/>
          <p:cNvGraphicFramePr>
            <a:graphicFrameLocks/>
          </p:cNvGraphicFramePr>
          <p:nvPr>
            <p:extLst>
              <p:ext uri="{D42A27DB-BD31-4B8C-83A1-F6EECF244321}">
                <p14:modId xmlns:p14="http://schemas.microsoft.com/office/powerpoint/2010/main" val="1396148722"/>
              </p:ext>
            </p:extLst>
          </p:nvPr>
        </p:nvGraphicFramePr>
        <p:xfrm>
          <a:off x="854252" y="2517834"/>
          <a:ext cx="10561138" cy="283871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ortar rectángulo de esquina sencilla 17"/>
          <p:cNvSpPr/>
          <p:nvPr/>
        </p:nvSpPr>
        <p:spPr>
          <a:xfrm rot="10800000" flipH="1">
            <a:off x="947220" y="1261378"/>
            <a:ext cx="10524779" cy="634809"/>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9" name="Grupo 18"/>
          <p:cNvGrpSpPr/>
          <p:nvPr/>
        </p:nvGrpSpPr>
        <p:grpSpPr>
          <a:xfrm>
            <a:off x="721701" y="1261379"/>
            <a:ext cx="225520" cy="235598"/>
            <a:chOff x="446278" y="2339420"/>
            <a:chExt cx="225520" cy="235598"/>
          </a:xfrm>
        </p:grpSpPr>
        <p:sp>
          <p:nvSpPr>
            <p:cNvPr id="20" name="Redondear rectángulo de esquina del mismo lado 19"/>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CuadroTexto 20"/>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sp>
        <p:nvSpPr>
          <p:cNvPr id="2" name="Título 1"/>
          <p:cNvSpPr>
            <a:spLocks noGrp="1"/>
          </p:cNvSpPr>
          <p:nvPr>
            <p:ph type="title"/>
          </p:nvPr>
        </p:nvSpPr>
        <p:spPr/>
        <p:txBody>
          <a:bodyPr/>
          <a:lstStyle/>
          <a:p>
            <a:r>
              <a:rPr lang="es-MX" dirty="0" smtClean="0"/>
              <a:t>Discriminación estructural</a:t>
            </a:r>
            <a:endParaRPr lang="es-MX" dirty="0"/>
          </a:p>
        </p:txBody>
      </p:sp>
      <p:sp>
        <p:nvSpPr>
          <p:cNvPr id="4" name="Marcador de texto 3"/>
          <p:cNvSpPr>
            <a:spLocks noGrp="1"/>
          </p:cNvSpPr>
          <p:nvPr>
            <p:ph type="body" sz="quarter" idx="10"/>
          </p:nvPr>
        </p:nvSpPr>
        <p:spPr>
          <a:xfrm>
            <a:off x="740598" y="5646445"/>
            <a:ext cx="8347717" cy="792982"/>
          </a:xfrm>
        </p:spPr>
        <p:txBody>
          <a:bodyPr/>
          <a:lstStyle/>
          <a:p>
            <a:pPr marL="93663" indent="-93663"/>
            <a:r>
              <a:rPr lang="es-MX" baseline="30000" dirty="0" smtClean="0"/>
              <a:t>1</a:t>
            </a:r>
            <a:r>
              <a:rPr lang="es-MX" dirty="0" smtClean="0"/>
              <a:t> </a:t>
            </a:r>
            <a:r>
              <a:rPr lang="es-MX" dirty="0"/>
              <a:t>Población que se reportó con secundaria terminada (tres grados aprobados).</a:t>
            </a:r>
          </a:p>
          <a:p>
            <a:pPr marL="93663" indent="-93663"/>
            <a:r>
              <a:rPr lang="es-MX" baseline="30000" dirty="0"/>
              <a:t>   </a:t>
            </a:r>
            <a:r>
              <a:rPr lang="es-MX" dirty="0"/>
              <a:t>Población que se reportó con al menos un grado aprobado en preescolar y un grado máximo aprobado de segundo de secundaria.</a:t>
            </a:r>
          </a:p>
          <a:p>
            <a:pPr marL="93663" indent="-93663"/>
            <a:r>
              <a:rPr lang="es-MX" baseline="30000" dirty="0" smtClean="0"/>
              <a:t>2</a:t>
            </a:r>
            <a:r>
              <a:rPr lang="es-MX" dirty="0" smtClean="0"/>
              <a:t> Población que se reportó con al menos un grado aprobado en una carrera técnica con preparatoria terminada, licenciatura (profesional), maestría o doctorado. </a:t>
            </a:r>
          </a:p>
          <a:p>
            <a:pPr marL="93663" indent="-93663"/>
            <a:r>
              <a:rPr lang="es-MX" dirty="0" smtClean="0"/>
              <a:t>  Población con al menos un grado aprobado en normal básica, carrera técnica con secundaria terminada, preparatoria o bachillerato. </a:t>
            </a:r>
          </a:p>
          <a:p>
            <a:r>
              <a:rPr lang="es-MX" dirty="0" smtClean="0"/>
              <a:t>Fuente</a:t>
            </a:r>
            <a:r>
              <a:rPr lang="es-MX" dirty="0"/>
              <a:t>: INEGI. Encuesta Nacional sobre Discriminación 2017</a:t>
            </a:r>
            <a:r>
              <a:rPr lang="es-MX" dirty="0" smtClean="0"/>
              <a:t>.</a:t>
            </a:r>
            <a:endParaRPr lang="es-MX" dirty="0"/>
          </a:p>
        </p:txBody>
      </p:sp>
      <p:sp>
        <p:nvSpPr>
          <p:cNvPr id="8" name="CuadroTexto 7"/>
          <p:cNvSpPr txBox="1"/>
          <p:nvPr/>
        </p:nvSpPr>
        <p:spPr>
          <a:xfrm>
            <a:off x="1795585" y="1937039"/>
            <a:ext cx="7874000" cy="548790"/>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gn="ctr">
              <a:buSzPct val="80000"/>
            </a:pP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Porcentaje </a:t>
            </a: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de la población de </a:t>
            </a: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18 a 59 años </a:t>
            </a: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por </a:t>
            </a: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nivel </a:t>
            </a:r>
            <a:b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b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de escolaridad </a:t>
            </a: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según </a:t>
            </a: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tonalidad de piel</a:t>
            </a:r>
            <a:endParaRPr lang="es-MX"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2" name="CuadroTexto 21"/>
          <p:cNvSpPr txBox="1"/>
          <p:nvPr/>
        </p:nvSpPr>
        <p:spPr>
          <a:xfrm>
            <a:off x="947219" y="1261385"/>
            <a:ext cx="10375205" cy="611076"/>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buClr>
                <a:srgbClr val="FFC000"/>
              </a:buClr>
              <a:buSzPct val="123000"/>
            </a:pPr>
            <a:r>
              <a:rPr lang="es-MX" sz="1400" b="0" dirty="0" smtClean="0">
                <a:solidFill>
                  <a:schemeClr val="tx1"/>
                </a:solidFill>
                <a:latin typeface="Arial" panose="020B0604020202020204" pitchFamily="34" charset="0"/>
                <a:cs typeface="Arial" panose="020B0604020202020204" pitchFamily="34" charset="0"/>
              </a:rPr>
              <a:t>El </a:t>
            </a:r>
            <a:r>
              <a:rPr lang="es-MX" sz="1400" dirty="0" smtClean="0">
                <a:solidFill>
                  <a:schemeClr val="tx1"/>
                </a:solidFill>
                <a:latin typeface="Arial" panose="020B0604020202020204" pitchFamily="34" charset="0"/>
                <a:cs typeface="Arial" panose="020B0604020202020204" pitchFamily="34" charset="0"/>
              </a:rPr>
              <a:t>tono de piel </a:t>
            </a:r>
            <a:r>
              <a:rPr lang="es-MX" sz="1400" b="0" dirty="0" smtClean="0">
                <a:solidFill>
                  <a:schemeClr val="tx1"/>
                </a:solidFill>
                <a:latin typeface="Arial" panose="020B0604020202020204" pitchFamily="34" charset="0"/>
                <a:cs typeface="Arial" panose="020B0604020202020204" pitchFamily="34" charset="0"/>
              </a:rPr>
              <a:t>es un motivo prohibido de discriminación que puede afectar a las personas en distintos ámbitos de su vida, por lo que al analizar estos datos y compararlos según el nivel de escolaridad de la población, se puede contrastar la información de manera interesante.</a:t>
            </a:r>
            <a:endParaRPr lang="es-MX" sz="1400" dirty="0">
              <a:solidFill>
                <a:schemeClr val="tx1"/>
              </a:solidFill>
              <a:latin typeface="Arial" panose="020B0604020202020204" pitchFamily="34" charset="0"/>
              <a:cs typeface="Arial" panose="020B0604020202020204" pitchFamily="34" charset="0"/>
            </a:endParaRPr>
          </a:p>
        </p:txBody>
      </p:sp>
      <p:sp>
        <p:nvSpPr>
          <p:cNvPr id="25" name="CuadroTexto 24"/>
          <p:cNvSpPr txBox="1"/>
          <p:nvPr/>
        </p:nvSpPr>
        <p:spPr>
          <a:xfrm>
            <a:off x="9922489" y="3204437"/>
            <a:ext cx="241065" cy="215444"/>
          </a:xfrm>
          <a:prstGeom prst="rect">
            <a:avLst/>
          </a:prstGeom>
          <a:noFill/>
        </p:spPr>
        <p:txBody>
          <a:bodyPr wrap="square" rtlCol="0">
            <a:spAutoFit/>
          </a:bodyPr>
          <a:lstStyle/>
          <a:p>
            <a:r>
              <a:rPr lang="es-MX" sz="800" b="1" dirty="0" smtClean="0">
                <a:latin typeface="Arial" panose="020B0604020202020204" pitchFamily="34" charset="0"/>
                <a:cs typeface="Arial" panose="020B0604020202020204" pitchFamily="34" charset="0"/>
              </a:rPr>
              <a:t>2</a:t>
            </a:r>
            <a:endParaRPr lang="es-MX" sz="800" b="1" dirty="0">
              <a:latin typeface="Arial" panose="020B0604020202020204" pitchFamily="34" charset="0"/>
              <a:cs typeface="Arial" panose="020B0604020202020204" pitchFamily="34" charset="0"/>
            </a:endParaRPr>
          </a:p>
        </p:txBody>
      </p:sp>
      <p:sp>
        <p:nvSpPr>
          <p:cNvPr id="28" name="CuadroTexto 27"/>
          <p:cNvSpPr txBox="1"/>
          <p:nvPr/>
        </p:nvSpPr>
        <p:spPr>
          <a:xfrm>
            <a:off x="10429188" y="2666169"/>
            <a:ext cx="241065" cy="215444"/>
          </a:xfrm>
          <a:prstGeom prst="rect">
            <a:avLst/>
          </a:prstGeom>
          <a:noFill/>
        </p:spPr>
        <p:txBody>
          <a:bodyPr wrap="square" rtlCol="0">
            <a:spAutoFit/>
          </a:bodyPr>
          <a:lstStyle/>
          <a:p>
            <a:r>
              <a:rPr lang="es-MX" sz="800" b="1" dirty="0" smtClean="0">
                <a:latin typeface="Arial" panose="020B0604020202020204" pitchFamily="34" charset="0"/>
                <a:cs typeface="Arial" panose="020B0604020202020204" pitchFamily="34" charset="0"/>
              </a:rPr>
              <a:t>1</a:t>
            </a:r>
            <a:endParaRPr lang="es-MX" sz="800" b="1" dirty="0">
              <a:latin typeface="Arial" panose="020B0604020202020204" pitchFamily="34" charset="0"/>
              <a:cs typeface="Arial" panose="020B0604020202020204" pitchFamily="34" charset="0"/>
            </a:endParaRPr>
          </a:p>
        </p:txBody>
      </p:sp>
      <p:pic>
        <p:nvPicPr>
          <p:cNvPr id="29" name="chart"/>
          <p:cNvPicPr/>
          <p:nvPr/>
        </p:nvPicPr>
        <p:blipFill rotWithShape="1">
          <a:blip r:embed="rId4"/>
          <a:srcRect l="-3544" t="54345" r="-1"/>
          <a:stretch/>
        </p:blipFill>
        <p:spPr bwMode="auto">
          <a:xfrm rot="5400000">
            <a:off x="2221852" y="4674689"/>
            <a:ext cx="209165" cy="1154560"/>
          </a:xfrm>
          <a:prstGeom prst="rect">
            <a:avLst/>
          </a:prstGeom>
          <a:ln>
            <a:noFill/>
          </a:ln>
          <a:extLst>
            <a:ext uri="{53640926-AAD7-44D8-BBD7-CCE9431645EC}">
              <a14:shadowObscured xmlns:a14="http://schemas.microsoft.com/office/drawing/2010/main"/>
            </a:ext>
          </a:extLst>
        </p:spPr>
      </p:pic>
      <p:pic>
        <p:nvPicPr>
          <p:cNvPr id="30" name="chart"/>
          <p:cNvPicPr/>
          <p:nvPr/>
        </p:nvPicPr>
        <p:blipFill rotWithShape="1">
          <a:blip r:embed="rId4"/>
          <a:srcRect l="-4623" t="35244" r="-1" b="45358"/>
          <a:stretch/>
        </p:blipFill>
        <p:spPr bwMode="auto">
          <a:xfrm rot="5400000">
            <a:off x="5016897" y="5015587"/>
            <a:ext cx="210836" cy="489146"/>
          </a:xfrm>
          <a:prstGeom prst="rect">
            <a:avLst/>
          </a:prstGeom>
          <a:ln>
            <a:noFill/>
          </a:ln>
          <a:extLst>
            <a:ext uri="{53640926-AAD7-44D8-BBD7-CCE9431645EC}">
              <a14:shadowObscured xmlns:a14="http://schemas.microsoft.com/office/drawing/2010/main"/>
            </a:ext>
          </a:extLst>
        </p:spPr>
      </p:pic>
      <p:pic>
        <p:nvPicPr>
          <p:cNvPr id="31" name="chart"/>
          <p:cNvPicPr/>
          <p:nvPr/>
        </p:nvPicPr>
        <p:blipFill rotWithShape="1">
          <a:blip r:embed="rId4"/>
          <a:srcRect r="4619" b="64614"/>
          <a:stretch/>
        </p:blipFill>
        <p:spPr bwMode="auto">
          <a:xfrm rot="5400000">
            <a:off x="7733270" y="4796301"/>
            <a:ext cx="192888" cy="895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6478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alphaModFix amt="30000"/>
            <a:extLst>
              <a:ext uri="{28A0092B-C50C-407E-A947-70E740481C1C}">
                <a14:useLocalDpi xmlns:a14="http://schemas.microsoft.com/office/drawing/2010/main" val="0"/>
              </a:ext>
            </a:extLst>
          </a:blip>
          <a:srcRect l="17514" t="21718" r="21461" b="3100"/>
          <a:stretch/>
        </p:blipFill>
        <p:spPr>
          <a:xfrm>
            <a:off x="-1" y="0"/>
            <a:ext cx="12192001" cy="6858000"/>
          </a:xfrm>
          <a:prstGeom prst="rect">
            <a:avLst/>
          </a:prstGeom>
        </p:spPr>
      </p:pic>
      <p:grpSp>
        <p:nvGrpSpPr>
          <p:cNvPr id="2" name="Grupo 1"/>
          <p:cNvGrpSpPr/>
          <p:nvPr/>
        </p:nvGrpSpPr>
        <p:grpSpPr>
          <a:xfrm>
            <a:off x="4917473" y="3241675"/>
            <a:ext cx="3492500" cy="445559"/>
            <a:chOff x="5371043" y="3241675"/>
            <a:chExt cx="3492500" cy="445559"/>
          </a:xfrm>
        </p:grpSpPr>
        <p:pic>
          <p:nvPicPr>
            <p:cNvPr id="15" name="Picture 2" descr="Resultado de imagen para inst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043" y="3241675"/>
              <a:ext cx="445559" cy="445559"/>
            </a:xfrm>
            <a:prstGeom prst="rect">
              <a:avLst/>
            </a:prstGeom>
            <a:noFill/>
            <a:extLst>
              <a:ext uri="{909E8E84-426E-40DD-AFC4-6F175D3DCCD1}">
                <a14:hiddenFill xmlns:a14="http://schemas.microsoft.com/office/drawing/2010/main">
                  <a:solidFill>
                    <a:srgbClr val="FFFFFF"/>
                  </a:solidFill>
                </a14:hiddenFill>
              </a:ext>
            </a:extLst>
          </p:spPr>
        </p:pic>
        <p:sp>
          <p:nvSpPr>
            <p:cNvPr id="16" name="13 CuadroTexto"/>
            <p:cNvSpPr txBox="1"/>
            <p:nvPr/>
          </p:nvSpPr>
          <p:spPr>
            <a:xfrm>
              <a:off x="5791201" y="3254387"/>
              <a:ext cx="3072342" cy="369332"/>
            </a:xfrm>
            <a:prstGeom prst="rect">
              <a:avLst/>
            </a:prstGeom>
            <a:noFill/>
          </p:spPr>
          <p:txBody>
            <a:bodyPr wrap="square" rtlCol="0">
              <a:spAutoFit/>
            </a:bodyPr>
            <a:lstStyle/>
            <a:p>
              <a:r>
                <a:rPr lang="es-MX" b="1" kern="1500" dirty="0" err="1" smtClean="0">
                  <a:solidFill>
                    <a:srgbClr val="002060"/>
                  </a:solidFill>
                  <a:latin typeface="Helvetica" pitchFamily="34" charset="0"/>
                </a:rPr>
                <a:t>inegi_informa</a:t>
              </a:r>
              <a:endParaRPr lang="es-MX" sz="1800" b="1" kern="1500" spc="0" baseline="0" dirty="0" smtClean="0">
                <a:solidFill>
                  <a:srgbClr val="002060"/>
                </a:solidFill>
                <a:latin typeface="Helvetica" pitchFamily="34" charset="0"/>
                <a:ea typeface="+mn-ea"/>
                <a:cs typeface="+mn-cs"/>
              </a:endParaRPr>
            </a:p>
          </p:txBody>
        </p:sp>
      </p:grpSp>
      <p:sp>
        <p:nvSpPr>
          <p:cNvPr id="17" name="12 CuadroTexto"/>
          <p:cNvSpPr txBox="1"/>
          <p:nvPr/>
        </p:nvSpPr>
        <p:spPr>
          <a:xfrm>
            <a:off x="2570914" y="1150628"/>
            <a:ext cx="6912768" cy="1569660"/>
          </a:xfrm>
          <a:prstGeom prst="rect">
            <a:avLst/>
          </a:prstGeom>
          <a:noFill/>
        </p:spPr>
        <p:txBody>
          <a:bodyPr wrap="square" rtlCol="0">
            <a:spAutoFit/>
          </a:bodyPr>
          <a:lstStyle/>
          <a:p>
            <a:pPr algn="ctr">
              <a:lnSpc>
                <a:spcPct val="150000"/>
              </a:lnSpc>
            </a:pPr>
            <a:r>
              <a:rPr lang="es-MX" sz="2200" b="1" kern="1500" spc="0" baseline="0" dirty="0" smtClean="0">
                <a:solidFill>
                  <a:srgbClr val="002060"/>
                </a:solidFill>
                <a:latin typeface="Helvetica" pitchFamily="34" charset="0"/>
              </a:rPr>
              <a:t>Conociendo México</a:t>
            </a:r>
          </a:p>
          <a:p>
            <a:pPr algn="ctr">
              <a:lnSpc>
                <a:spcPct val="150000"/>
              </a:lnSpc>
            </a:pPr>
            <a:r>
              <a:rPr lang="es-MX" sz="1800" b="1" kern="1500" spc="0" baseline="0" dirty="0" smtClean="0">
                <a:solidFill>
                  <a:srgbClr val="002060"/>
                </a:solidFill>
                <a:latin typeface="Helvetica" pitchFamily="34" charset="0"/>
              </a:rPr>
              <a:t>01 800 111 46 34</a:t>
            </a:r>
          </a:p>
          <a:p>
            <a:pPr algn="ctr"/>
            <a:r>
              <a:rPr lang="es-MX" sz="1800" b="1" kern="1500" spc="0" baseline="0" dirty="0" smtClean="0">
                <a:solidFill>
                  <a:srgbClr val="002060"/>
                </a:solidFill>
                <a:latin typeface="Helvetica" pitchFamily="34" charset="0"/>
              </a:rPr>
              <a:t>www.inegi.org.mx</a:t>
            </a:r>
          </a:p>
          <a:p>
            <a:pPr algn="ctr"/>
            <a:r>
              <a:rPr lang="es-MX" sz="1800" b="1" kern="1500" spc="0" baseline="0" dirty="0" smtClean="0">
                <a:solidFill>
                  <a:srgbClr val="002060"/>
                </a:solidFill>
                <a:latin typeface="Helvetica" pitchFamily="34" charset="0"/>
              </a:rPr>
              <a:t>atencion.usuarios@inegi.org.mx</a:t>
            </a:r>
            <a:endParaRPr lang="es-MX" sz="1800" b="1" kern="1500" spc="0" baseline="0" dirty="0">
              <a:solidFill>
                <a:srgbClr val="002060"/>
              </a:solidFill>
              <a:latin typeface="Helvetica" pitchFamily="34" charset="0"/>
            </a:endParaRPr>
          </a:p>
        </p:txBody>
      </p:sp>
      <p:grpSp>
        <p:nvGrpSpPr>
          <p:cNvPr id="18" name="21 Grupo"/>
          <p:cNvGrpSpPr/>
          <p:nvPr/>
        </p:nvGrpSpPr>
        <p:grpSpPr>
          <a:xfrm>
            <a:off x="1733955" y="3222540"/>
            <a:ext cx="3483067" cy="407706"/>
            <a:chOff x="1450485" y="4809014"/>
            <a:chExt cx="2612300" cy="407706"/>
          </a:xfrm>
        </p:grpSpPr>
        <p:pic>
          <p:nvPicPr>
            <p:cNvPr id="19" name="11 Imagen" descr="twitt.png"/>
            <p:cNvPicPr>
              <a:picLocks noChangeAspect="1"/>
            </p:cNvPicPr>
            <p:nvPr userDrawn="1"/>
          </p:nvPicPr>
          <p:blipFill>
            <a:blip r:embed="rId4" cstate="print"/>
            <a:stretch>
              <a:fillRect/>
            </a:stretch>
          </p:blipFill>
          <p:spPr>
            <a:xfrm>
              <a:off x="1450485" y="4809014"/>
              <a:ext cx="308044" cy="407706"/>
            </a:xfrm>
            <a:prstGeom prst="rect">
              <a:avLst/>
            </a:prstGeom>
            <a:noFill/>
            <a:ln>
              <a:noFill/>
            </a:ln>
          </p:spPr>
        </p:pic>
        <p:sp>
          <p:nvSpPr>
            <p:cNvPr id="20" name="13 CuadroTexto"/>
            <p:cNvSpPr txBox="1"/>
            <p:nvPr userDrawn="1"/>
          </p:nvSpPr>
          <p:spPr>
            <a:xfrm>
              <a:off x="1758529" y="4847388"/>
              <a:ext cx="2304256" cy="369332"/>
            </a:xfrm>
            <a:prstGeom prst="rect">
              <a:avLst/>
            </a:prstGeom>
            <a:noFill/>
          </p:spPr>
          <p:txBody>
            <a:bodyPr wrap="square" rtlCol="0">
              <a:spAutoFit/>
            </a:bodyPr>
            <a:lstStyle/>
            <a:p>
              <a:r>
                <a:rPr lang="es-MX" sz="1800" b="1" kern="1500" spc="0" baseline="0" dirty="0" smtClean="0">
                  <a:solidFill>
                    <a:srgbClr val="002060"/>
                  </a:solidFill>
                  <a:latin typeface="Helvetica" pitchFamily="34" charset="0"/>
                  <a:ea typeface="+mn-ea"/>
                  <a:cs typeface="+mn-cs"/>
                </a:rPr>
                <a:t>@</a:t>
              </a:r>
              <a:r>
                <a:rPr lang="es-MX" sz="1800" b="1" kern="1500" spc="0" baseline="0" dirty="0" err="1" smtClean="0">
                  <a:solidFill>
                    <a:srgbClr val="002060"/>
                  </a:solidFill>
                  <a:latin typeface="Helvetica" pitchFamily="34" charset="0"/>
                  <a:ea typeface="+mn-ea"/>
                  <a:cs typeface="+mn-cs"/>
                </a:rPr>
                <a:t>inegi_informa</a:t>
              </a:r>
              <a:endParaRPr lang="es-MX" sz="1800" b="1" kern="1500" spc="0" baseline="0" dirty="0" smtClean="0">
                <a:solidFill>
                  <a:srgbClr val="002060"/>
                </a:solidFill>
                <a:latin typeface="Helvetica" pitchFamily="34" charset="0"/>
                <a:ea typeface="+mn-ea"/>
                <a:cs typeface="+mn-cs"/>
              </a:endParaRPr>
            </a:p>
          </p:txBody>
        </p:sp>
      </p:grpSp>
      <p:grpSp>
        <p:nvGrpSpPr>
          <p:cNvPr id="21" name="22 Grupo"/>
          <p:cNvGrpSpPr/>
          <p:nvPr/>
        </p:nvGrpSpPr>
        <p:grpSpPr>
          <a:xfrm>
            <a:off x="8110424" y="3212601"/>
            <a:ext cx="3496172" cy="417645"/>
            <a:chOff x="5905526" y="4799075"/>
            <a:chExt cx="2622130" cy="417645"/>
          </a:xfrm>
        </p:grpSpPr>
        <p:pic>
          <p:nvPicPr>
            <p:cNvPr id="22" name="10 Imagen" descr="face.png"/>
            <p:cNvPicPr>
              <a:picLocks noChangeAspect="1"/>
            </p:cNvPicPr>
            <p:nvPr userDrawn="1"/>
          </p:nvPicPr>
          <p:blipFill>
            <a:blip r:embed="rId5" cstate="print"/>
            <a:stretch>
              <a:fillRect/>
            </a:stretch>
          </p:blipFill>
          <p:spPr>
            <a:xfrm>
              <a:off x="5905526" y="4799075"/>
              <a:ext cx="317874" cy="417645"/>
            </a:xfrm>
            <a:prstGeom prst="rect">
              <a:avLst/>
            </a:prstGeom>
            <a:noFill/>
            <a:ln>
              <a:noFill/>
            </a:ln>
          </p:spPr>
        </p:pic>
        <p:sp>
          <p:nvSpPr>
            <p:cNvPr id="23" name="14 CuadroTexto"/>
            <p:cNvSpPr txBox="1"/>
            <p:nvPr userDrawn="1"/>
          </p:nvSpPr>
          <p:spPr>
            <a:xfrm>
              <a:off x="6223400" y="4847388"/>
              <a:ext cx="2304256" cy="369332"/>
            </a:xfrm>
            <a:prstGeom prst="rect">
              <a:avLst/>
            </a:prstGeom>
            <a:noFill/>
          </p:spPr>
          <p:txBody>
            <a:bodyPr wrap="square" rtlCol="0">
              <a:spAutoFit/>
            </a:bodyPr>
            <a:lstStyle/>
            <a:p>
              <a:r>
                <a:rPr lang="es-MX" sz="1800" b="1" kern="1500" spc="0" baseline="0" dirty="0" smtClean="0">
                  <a:solidFill>
                    <a:srgbClr val="002060"/>
                  </a:solidFill>
                  <a:latin typeface="Helvetica" pitchFamily="34" charset="0"/>
                  <a:ea typeface="+mn-ea"/>
                  <a:cs typeface="+mn-cs"/>
                </a:rPr>
                <a:t>INEGI Informa</a:t>
              </a:r>
            </a:p>
          </p:txBody>
        </p:sp>
      </p:grpSp>
      <p:pic>
        <p:nvPicPr>
          <p:cNvPr id="24" name="Imagen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371" y="4122559"/>
            <a:ext cx="2893855" cy="1799712"/>
          </a:xfrm>
          <a:prstGeom prst="rect">
            <a:avLst/>
          </a:prstGeom>
        </p:spPr>
      </p:pic>
    </p:spTree>
    <p:extLst>
      <p:ext uri="{BB962C8B-B14F-4D97-AF65-F5344CB8AC3E}">
        <p14:creationId xmlns:p14="http://schemas.microsoft.com/office/powerpoint/2010/main" val="658957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Aspectos metodológicos</a:t>
            </a:r>
          </a:p>
        </p:txBody>
      </p:sp>
      <p:sp>
        <p:nvSpPr>
          <p:cNvPr id="4" name="CuadroTexto 3"/>
          <p:cNvSpPr txBox="1"/>
          <p:nvPr/>
        </p:nvSpPr>
        <p:spPr>
          <a:xfrm>
            <a:off x="7714612" y="3332268"/>
            <a:ext cx="3961451" cy="1200329"/>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Cobertura </a:t>
            </a:r>
            <a:r>
              <a:rPr lang="es-MX" b="1" dirty="0" smtClean="0">
                <a:latin typeface="Arial" panose="020B0604020202020204" pitchFamily="34" charset="0"/>
                <a:cs typeface="Arial" panose="020B0604020202020204" pitchFamily="34" charset="0"/>
              </a:rPr>
              <a:t>geográfica</a:t>
            </a:r>
            <a:endParaRPr lang="es-MX" b="1" dirty="0">
              <a:latin typeface="Arial" panose="020B0604020202020204" pitchFamily="34" charset="0"/>
              <a:cs typeface="Arial" panose="020B0604020202020204" pitchFamily="34" charset="0"/>
            </a:endParaRPr>
          </a:p>
          <a:p>
            <a:r>
              <a:rPr lang="es-MX" dirty="0" smtClean="0">
                <a:latin typeface="Arial" panose="020B0604020202020204" pitchFamily="34" charset="0"/>
                <a:cs typeface="Arial" panose="020B0604020202020204" pitchFamily="34" charset="0"/>
              </a:rPr>
              <a:t>Nacional; urbana </a:t>
            </a:r>
            <a:r>
              <a:rPr lang="es-MX" dirty="0">
                <a:latin typeface="Arial" panose="020B0604020202020204" pitchFamily="34" charset="0"/>
                <a:cs typeface="Arial" panose="020B0604020202020204" pitchFamily="34" charset="0"/>
              </a:rPr>
              <a:t>y </a:t>
            </a:r>
            <a:r>
              <a:rPr lang="es-MX" dirty="0" smtClean="0">
                <a:latin typeface="Arial" panose="020B0604020202020204" pitchFamily="34" charset="0"/>
                <a:cs typeface="Arial" panose="020B0604020202020204" pitchFamily="34" charset="0"/>
              </a:rPr>
              <a:t>rural; y entidad federativa para el cuestionario de opinión y experiencias.</a:t>
            </a:r>
            <a:endParaRPr lang="es-MX" dirty="0">
              <a:latin typeface="Arial" panose="020B0604020202020204" pitchFamily="34" charset="0"/>
              <a:cs typeface="Arial" panose="020B0604020202020204" pitchFamily="34" charset="0"/>
            </a:endParaRPr>
          </a:p>
        </p:txBody>
      </p:sp>
      <p:sp>
        <p:nvSpPr>
          <p:cNvPr id="7" name="CuadroTexto 6"/>
          <p:cNvSpPr txBox="1"/>
          <p:nvPr/>
        </p:nvSpPr>
        <p:spPr>
          <a:xfrm>
            <a:off x="7908382" y="633033"/>
            <a:ext cx="3412582" cy="2446824"/>
          </a:xfrm>
          <a:prstGeom prst="rect">
            <a:avLst/>
          </a:prstGeom>
          <a:noFill/>
        </p:spPr>
        <p:txBody>
          <a:bodyPr wrap="square" rtlCol="0">
            <a:spAutoFit/>
          </a:bodyPr>
          <a:lstStyle/>
          <a:p>
            <a:r>
              <a:rPr lang="es-MX" sz="1700" b="1" dirty="0">
                <a:latin typeface="Arial" panose="020B0604020202020204" pitchFamily="34" charset="0"/>
                <a:cs typeface="Arial" panose="020B0604020202020204" pitchFamily="34" charset="0"/>
              </a:rPr>
              <a:t>Esquema de </a:t>
            </a:r>
            <a:r>
              <a:rPr lang="es-MX" sz="1700" b="1" dirty="0" smtClean="0">
                <a:latin typeface="Arial" panose="020B0604020202020204" pitchFamily="34" charset="0"/>
                <a:cs typeface="Arial" panose="020B0604020202020204" pitchFamily="34" charset="0"/>
              </a:rPr>
              <a:t>muestreo</a:t>
            </a:r>
            <a:endParaRPr lang="es-MX" sz="1700" b="1" dirty="0">
              <a:latin typeface="Arial" panose="020B0604020202020204" pitchFamily="34" charset="0"/>
              <a:cs typeface="Arial" panose="020B0604020202020204" pitchFamily="34" charset="0"/>
            </a:endParaRPr>
          </a:p>
          <a:p>
            <a:pPr marL="285750" indent="-285750">
              <a:buFont typeface="Arial"/>
              <a:buChar char="•"/>
            </a:pPr>
            <a:r>
              <a:rPr lang="es-MX" sz="1700" dirty="0">
                <a:latin typeface="Arial" panose="020B0604020202020204" pitchFamily="34" charset="0"/>
                <a:cs typeface="Arial" panose="020B0604020202020204" pitchFamily="34" charset="0"/>
              </a:rPr>
              <a:t>Probabilístico</a:t>
            </a:r>
          </a:p>
          <a:p>
            <a:pPr marL="285750" indent="-285750">
              <a:buFont typeface="Arial"/>
              <a:buChar char="•"/>
            </a:pPr>
            <a:r>
              <a:rPr lang="es-MX" sz="1700" dirty="0" smtClean="0">
                <a:latin typeface="Arial" panose="020B0604020202020204" pitchFamily="34" charset="0"/>
                <a:cs typeface="Arial" panose="020B0604020202020204" pitchFamily="34" charset="0"/>
              </a:rPr>
              <a:t>Selección de vivienda y poblaciones de estudio en dos etapas</a:t>
            </a:r>
          </a:p>
          <a:p>
            <a:pPr marL="285750" indent="-285750">
              <a:buFont typeface="Arial"/>
              <a:buChar char="•"/>
            </a:pPr>
            <a:r>
              <a:rPr lang="es-MX" sz="1700" dirty="0" smtClean="0">
                <a:latin typeface="Arial" panose="020B0604020202020204" pitchFamily="34" charset="0"/>
                <a:cs typeface="Arial" panose="020B0604020202020204" pitchFamily="34" charset="0"/>
              </a:rPr>
              <a:t>Adulto elegido aleatoriamente en tres etapas</a:t>
            </a:r>
          </a:p>
          <a:p>
            <a:pPr marL="285750" indent="-285750">
              <a:buFont typeface="Arial"/>
              <a:buChar char="•"/>
            </a:pPr>
            <a:r>
              <a:rPr lang="es-MX" sz="1700" dirty="0" smtClean="0">
                <a:latin typeface="Arial" panose="020B0604020202020204" pitchFamily="34" charset="0"/>
                <a:cs typeface="Arial" panose="020B0604020202020204" pitchFamily="34" charset="0"/>
              </a:rPr>
              <a:t>Estratificado</a:t>
            </a:r>
            <a:endParaRPr lang="es-MX" sz="1700" dirty="0">
              <a:latin typeface="Arial" panose="020B0604020202020204" pitchFamily="34" charset="0"/>
              <a:cs typeface="Arial" panose="020B0604020202020204" pitchFamily="34" charset="0"/>
            </a:endParaRPr>
          </a:p>
          <a:p>
            <a:pPr marL="285750" indent="-285750">
              <a:buFont typeface="Arial"/>
              <a:buChar char="•"/>
            </a:pPr>
            <a:r>
              <a:rPr lang="es-MX" sz="1700" dirty="0">
                <a:latin typeface="Arial" panose="020B0604020202020204" pitchFamily="34" charset="0"/>
                <a:cs typeface="Arial" panose="020B0604020202020204" pitchFamily="34" charset="0"/>
              </a:rPr>
              <a:t>Por conglomerados</a:t>
            </a:r>
          </a:p>
        </p:txBody>
      </p:sp>
      <p:sp>
        <p:nvSpPr>
          <p:cNvPr id="8" name="CuadroTexto 7"/>
          <p:cNvSpPr txBox="1"/>
          <p:nvPr/>
        </p:nvSpPr>
        <p:spPr>
          <a:xfrm>
            <a:off x="634497" y="1234986"/>
            <a:ext cx="3710192" cy="1400383"/>
          </a:xfrm>
          <a:prstGeom prst="rect">
            <a:avLst/>
          </a:prstGeom>
          <a:noFill/>
        </p:spPr>
        <p:txBody>
          <a:bodyPr wrap="square" rtlCol="0">
            <a:spAutoFit/>
          </a:bodyPr>
          <a:lstStyle/>
          <a:p>
            <a:r>
              <a:rPr lang="es-MX" sz="1700" b="1" dirty="0">
                <a:latin typeface="Arial" panose="020B0604020202020204" pitchFamily="34" charset="0"/>
                <a:cs typeface="Arial" panose="020B0604020202020204" pitchFamily="34" charset="0"/>
              </a:rPr>
              <a:t>Unidad de </a:t>
            </a:r>
            <a:r>
              <a:rPr lang="es-MX" sz="1700" b="1" dirty="0" smtClean="0">
                <a:latin typeface="Arial" panose="020B0604020202020204" pitchFamily="34" charset="0"/>
                <a:cs typeface="Arial" panose="020B0604020202020204" pitchFamily="34" charset="0"/>
              </a:rPr>
              <a:t>observación</a:t>
            </a:r>
            <a:endParaRPr lang="es-MX" sz="1700" b="1" dirty="0">
              <a:latin typeface="Arial" panose="020B0604020202020204" pitchFamily="34" charset="0"/>
              <a:cs typeface="Arial" panose="020B0604020202020204" pitchFamily="34" charset="0"/>
            </a:endParaRPr>
          </a:p>
          <a:p>
            <a:pPr marL="285750" indent="-285750">
              <a:buFont typeface="Arial"/>
              <a:buChar char="•"/>
            </a:pPr>
            <a:r>
              <a:rPr lang="es-MX" sz="1700" dirty="0">
                <a:latin typeface="Arial" panose="020B0604020202020204" pitchFamily="34" charset="0"/>
                <a:cs typeface="Arial" panose="020B0604020202020204" pitchFamily="34" charset="0"/>
              </a:rPr>
              <a:t>Vivienda</a:t>
            </a:r>
          </a:p>
          <a:p>
            <a:pPr marL="285750" indent="-285750">
              <a:buFont typeface="Arial"/>
              <a:buChar char="•"/>
            </a:pPr>
            <a:r>
              <a:rPr lang="es-MX" sz="1700" dirty="0" smtClean="0">
                <a:latin typeface="Arial" panose="020B0604020202020204" pitchFamily="34" charset="0"/>
                <a:cs typeface="Arial" panose="020B0604020202020204" pitchFamily="34" charset="0"/>
              </a:rPr>
              <a:t>Hogares</a:t>
            </a:r>
          </a:p>
          <a:p>
            <a:pPr marL="285750" indent="-285750">
              <a:buFont typeface="Arial"/>
              <a:buChar char="•"/>
            </a:pPr>
            <a:r>
              <a:rPr lang="es-MX" sz="1700" dirty="0" smtClean="0">
                <a:latin typeface="Arial" panose="020B0604020202020204" pitchFamily="34" charset="0"/>
                <a:cs typeface="Arial" panose="020B0604020202020204" pitchFamily="34" charset="0"/>
              </a:rPr>
              <a:t>Persona elegida 18 y más años</a:t>
            </a:r>
          </a:p>
          <a:p>
            <a:pPr marL="285750" indent="-285750">
              <a:buFont typeface="Arial"/>
              <a:buChar char="•"/>
            </a:pPr>
            <a:r>
              <a:rPr lang="es-MX" sz="1700" dirty="0" smtClean="0">
                <a:latin typeface="Arial" panose="020B0604020202020204" pitchFamily="34" charset="0"/>
                <a:cs typeface="Arial" panose="020B0604020202020204" pitchFamily="34" charset="0"/>
              </a:rPr>
              <a:t>Poblaciones de estudio:</a:t>
            </a:r>
          </a:p>
        </p:txBody>
      </p:sp>
      <p:sp>
        <p:nvSpPr>
          <p:cNvPr id="9" name="CuadroTexto 8"/>
          <p:cNvSpPr txBox="1"/>
          <p:nvPr/>
        </p:nvSpPr>
        <p:spPr>
          <a:xfrm>
            <a:off x="5824817" y="5111707"/>
            <a:ext cx="3307461" cy="1138773"/>
          </a:xfrm>
          <a:prstGeom prst="rect">
            <a:avLst/>
          </a:prstGeom>
          <a:noFill/>
        </p:spPr>
        <p:txBody>
          <a:bodyPr wrap="square" rtlCol="0">
            <a:spAutoFit/>
          </a:bodyPr>
          <a:lstStyle/>
          <a:p>
            <a:r>
              <a:rPr lang="es-MX" sz="1700" b="1" dirty="0">
                <a:latin typeface="Arial" panose="020B0604020202020204" pitchFamily="34" charset="0"/>
                <a:cs typeface="Arial" panose="020B0604020202020204" pitchFamily="34" charset="0"/>
              </a:rPr>
              <a:t>Tamaño de muestra </a:t>
            </a:r>
            <a:r>
              <a:rPr lang="es-MX" sz="1700" b="1" dirty="0" smtClean="0">
                <a:latin typeface="Arial" panose="020B0604020202020204" pitchFamily="34" charset="0"/>
                <a:cs typeface="Arial" panose="020B0604020202020204" pitchFamily="34" charset="0"/>
              </a:rPr>
              <a:t>nacional</a:t>
            </a:r>
            <a:endParaRPr lang="es-MX" sz="1700" b="1" dirty="0">
              <a:latin typeface="Arial" panose="020B0604020202020204" pitchFamily="34" charset="0"/>
              <a:cs typeface="Arial" panose="020B0604020202020204" pitchFamily="34" charset="0"/>
            </a:endParaRPr>
          </a:p>
          <a:p>
            <a:r>
              <a:rPr lang="es-MX" sz="1700" dirty="0">
                <a:latin typeface="Arial" panose="020B0604020202020204" pitchFamily="34" charset="0"/>
                <a:cs typeface="Arial" panose="020B0604020202020204" pitchFamily="34" charset="0"/>
              </a:rPr>
              <a:t>39 101 </a:t>
            </a:r>
            <a:r>
              <a:rPr lang="es-MX" sz="1700" dirty="0" smtClean="0">
                <a:latin typeface="Arial" panose="020B0604020202020204" pitchFamily="34" charset="0"/>
                <a:cs typeface="Arial" panose="020B0604020202020204" pitchFamily="34" charset="0"/>
              </a:rPr>
              <a:t>viviendas</a:t>
            </a:r>
          </a:p>
          <a:p>
            <a:r>
              <a:rPr lang="es-MX" sz="1700" b="1" dirty="0">
                <a:latin typeface="Arial" panose="020B0604020202020204" pitchFamily="34" charset="0"/>
                <a:cs typeface="Arial" panose="020B0604020202020204" pitchFamily="34" charset="0"/>
              </a:rPr>
              <a:t>Tamaño de muestra </a:t>
            </a:r>
            <a:r>
              <a:rPr lang="es-MX" sz="1700" b="1" dirty="0" smtClean="0">
                <a:latin typeface="Arial" panose="020B0604020202020204" pitchFamily="34" charset="0"/>
                <a:cs typeface="Arial" panose="020B0604020202020204" pitchFamily="34" charset="0"/>
              </a:rPr>
              <a:t>estatal</a:t>
            </a:r>
            <a:endParaRPr lang="es-MX" sz="1700" b="1" dirty="0">
              <a:latin typeface="Arial" panose="020B0604020202020204" pitchFamily="34" charset="0"/>
              <a:cs typeface="Arial" panose="020B0604020202020204" pitchFamily="34" charset="0"/>
            </a:endParaRPr>
          </a:p>
          <a:p>
            <a:r>
              <a:rPr lang="es-MX" sz="1700" dirty="0" smtClean="0">
                <a:latin typeface="Arial" panose="020B0604020202020204" pitchFamily="34" charset="0"/>
                <a:cs typeface="Arial" panose="020B0604020202020204" pitchFamily="34" charset="0"/>
              </a:rPr>
              <a:t>1 500 viviendas</a:t>
            </a:r>
            <a:endParaRPr lang="es-MX" sz="1700" dirty="0">
              <a:latin typeface="Arial" panose="020B0604020202020204" pitchFamily="34" charset="0"/>
              <a:cs typeface="Arial" panose="020B0604020202020204" pitchFamily="34" charset="0"/>
            </a:endParaRPr>
          </a:p>
        </p:txBody>
      </p:sp>
      <p:sp>
        <p:nvSpPr>
          <p:cNvPr id="33" name="Elipse 32"/>
          <p:cNvSpPr/>
          <p:nvPr/>
        </p:nvSpPr>
        <p:spPr>
          <a:xfrm>
            <a:off x="4496926" y="1565549"/>
            <a:ext cx="2822780" cy="2822780"/>
          </a:xfrm>
          <a:prstGeom prst="ellipse">
            <a:avLst/>
          </a:prstGeom>
          <a:pattFill prst="pct25">
            <a:fgClr>
              <a:srgbClr val="45DBCD"/>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34" name="Grupo 16"/>
          <p:cNvGrpSpPr/>
          <p:nvPr/>
        </p:nvGrpSpPr>
        <p:grpSpPr>
          <a:xfrm>
            <a:off x="4483014" y="2526919"/>
            <a:ext cx="2836692" cy="1023313"/>
            <a:chOff x="1458212" y="4495242"/>
            <a:chExt cx="3237816" cy="1168015"/>
          </a:xfrm>
        </p:grpSpPr>
        <p:pic>
          <p:nvPicPr>
            <p:cNvPr id="35" name="Imagen 34"/>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2565467" y="4495242"/>
              <a:ext cx="1023305" cy="1168014"/>
            </a:xfrm>
            <a:prstGeom prst="rect">
              <a:avLst/>
            </a:prstGeom>
            <a:effectLst>
              <a:innerShdw blurRad="63500" dist="50800">
                <a:prstClr val="black">
                  <a:alpha val="50000"/>
                </a:prstClr>
              </a:innerShdw>
            </a:effectLst>
          </p:spPr>
        </p:pic>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212" y="4495243"/>
              <a:ext cx="1023305" cy="1168014"/>
            </a:xfrm>
            <a:prstGeom prst="rect">
              <a:avLst/>
            </a:prstGeom>
            <a:effectLst>
              <a:innerShdw blurRad="63500" dist="50800" dir="10800000">
                <a:prstClr val="black">
                  <a:alpha val="50000"/>
                </a:prstClr>
              </a:innerShdw>
            </a:effectLst>
          </p:spPr>
        </p:pic>
        <p:pic>
          <p:nvPicPr>
            <p:cNvPr id="37" name="Imagen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723" y="4495243"/>
              <a:ext cx="1023305" cy="1168014"/>
            </a:xfrm>
            <a:prstGeom prst="rect">
              <a:avLst/>
            </a:prstGeom>
            <a:effectLst>
              <a:innerShdw blurRad="63500" dist="50800" dir="10800000">
                <a:prstClr val="black">
                  <a:alpha val="50000"/>
                </a:prstClr>
              </a:innerShdw>
            </a:effectLst>
          </p:spPr>
        </p:pic>
      </p:grpSp>
      <p:sp>
        <p:nvSpPr>
          <p:cNvPr id="38" name="Elipse 37"/>
          <p:cNvSpPr/>
          <p:nvPr/>
        </p:nvSpPr>
        <p:spPr>
          <a:xfrm>
            <a:off x="4449721" y="1201600"/>
            <a:ext cx="1256219" cy="1256219"/>
          </a:xfrm>
          <a:prstGeom prst="ellipse">
            <a:avLst/>
          </a:prstGeom>
          <a:solidFill>
            <a:schemeClr val="bg1"/>
          </a:solidFill>
          <a:ln>
            <a:solidFill>
              <a:srgbClr val="45DBC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Elipse 38"/>
          <p:cNvSpPr/>
          <p:nvPr/>
        </p:nvSpPr>
        <p:spPr>
          <a:xfrm>
            <a:off x="5705940" y="3721876"/>
            <a:ext cx="1212871" cy="1142977"/>
          </a:xfrm>
          <a:prstGeom prst="ellipse">
            <a:avLst/>
          </a:prstGeom>
          <a:solidFill>
            <a:schemeClr val="bg1"/>
          </a:solidFill>
          <a:ln>
            <a:solidFill>
              <a:srgbClr val="45DBC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lipse 39"/>
          <p:cNvSpPr/>
          <p:nvPr/>
        </p:nvSpPr>
        <p:spPr>
          <a:xfrm>
            <a:off x="6431329" y="1611233"/>
            <a:ext cx="821817" cy="821817"/>
          </a:xfrm>
          <a:prstGeom prst="ellipse">
            <a:avLst/>
          </a:prstGeom>
          <a:solidFill>
            <a:schemeClr val="bg1"/>
          </a:solidFill>
          <a:ln>
            <a:solidFill>
              <a:srgbClr val="45DBC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6" name="Conector recto 45"/>
          <p:cNvCxnSpPr/>
          <p:nvPr/>
        </p:nvCxnSpPr>
        <p:spPr>
          <a:xfrm>
            <a:off x="579474" y="3730411"/>
            <a:ext cx="3762000" cy="0"/>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4346149" y="1887637"/>
            <a:ext cx="0" cy="1836000"/>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a:endCxn id="38" idx="2"/>
          </p:cNvCxnSpPr>
          <p:nvPr/>
        </p:nvCxnSpPr>
        <p:spPr>
          <a:xfrm flipV="1">
            <a:off x="4339225" y="1829710"/>
            <a:ext cx="110496" cy="57927"/>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584065" y="1252291"/>
            <a:ext cx="0" cy="2484000"/>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sp>
        <p:nvSpPr>
          <p:cNvPr id="60" name="Pentágono 59"/>
          <p:cNvSpPr/>
          <p:nvPr/>
        </p:nvSpPr>
        <p:spPr>
          <a:xfrm rot="5400000">
            <a:off x="500626" y="3972561"/>
            <a:ext cx="1120059" cy="1023473"/>
          </a:xfrm>
          <a:prstGeom prst="homePlate">
            <a:avLst>
              <a:gd name="adj" fmla="val 29445"/>
            </a:avLst>
          </a:prstGeom>
          <a:pattFill prst="pct50">
            <a:fgClr>
              <a:srgbClr val="8A3CC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1" name="CuadroTexto 60"/>
          <p:cNvSpPr txBox="1"/>
          <p:nvPr/>
        </p:nvSpPr>
        <p:spPr>
          <a:xfrm>
            <a:off x="1588871" y="3903490"/>
            <a:ext cx="2935556" cy="877163"/>
          </a:xfrm>
          <a:prstGeom prst="rect">
            <a:avLst/>
          </a:prstGeom>
          <a:noFill/>
        </p:spPr>
        <p:txBody>
          <a:bodyPr wrap="square" rtlCol="0">
            <a:spAutoFit/>
          </a:bodyPr>
          <a:lstStyle/>
          <a:p>
            <a:r>
              <a:rPr lang="es-MX" sz="1700" b="1" dirty="0">
                <a:latin typeface="Arial" panose="020B0604020202020204" pitchFamily="34" charset="0"/>
                <a:cs typeface="Arial" panose="020B0604020202020204" pitchFamily="34" charset="0"/>
              </a:rPr>
              <a:t>Método de </a:t>
            </a:r>
            <a:r>
              <a:rPr lang="es-MX" sz="1700" b="1" dirty="0" smtClean="0">
                <a:latin typeface="Arial" panose="020B0604020202020204" pitchFamily="34" charset="0"/>
                <a:cs typeface="Arial" panose="020B0604020202020204" pitchFamily="34" charset="0"/>
              </a:rPr>
              <a:t>recolección</a:t>
            </a:r>
            <a:endParaRPr lang="es-MX" sz="1700" b="1" dirty="0">
              <a:latin typeface="Arial" panose="020B0604020202020204" pitchFamily="34" charset="0"/>
              <a:cs typeface="Arial" panose="020B0604020202020204" pitchFamily="34" charset="0"/>
            </a:endParaRPr>
          </a:p>
          <a:p>
            <a:r>
              <a:rPr lang="es-MX" sz="1700" dirty="0">
                <a:latin typeface="Arial" panose="020B0604020202020204" pitchFamily="34" charset="0"/>
                <a:cs typeface="Arial" panose="020B0604020202020204" pitchFamily="34" charset="0"/>
              </a:rPr>
              <a:t>Entrevista cara a cara con cuestionario electrónico</a:t>
            </a:r>
          </a:p>
        </p:txBody>
      </p:sp>
      <p:sp>
        <p:nvSpPr>
          <p:cNvPr id="62" name="Lágrima 61"/>
          <p:cNvSpPr/>
          <p:nvPr/>
        </p:nvSpPr>
        <p:spPr>
          <a:xfrm rot="8100000">
            <a:off x="506885" y="1113443"/>
            <a:ext cx="165955" cy="178418"/>
          </a:xfrm>
          <a:prstGeom prst="teardrop">
            <a:avLst/>
          </a:prstGeom>
          <a:pattFill prst="pct25">
            <a:fgClr>
              <a:schemeClr val="accent1">
                <a:lumMod val="40000"/>
                <a:lumOff val="60000"/>
              </a:schemeClr>
            </a:fgClr>
            <a:bgClr>
              <a:srgbClr val="00B0F0"/>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3" name="Imagen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41" y="4039744"/>
            <a:ext cx="672828" cy="669069"/>
          </a:xfrm>
          <a:prstGeom prst="rect">
            <a:avLst/>
          </a:prstGeom>
        </p:spPr>
      </p:pic>
      <p:cxnSp>
        <p:nvCxnSpPr>
          <p:cNvPr id="65" name="Conector recto 64"/>
          <p:cNvCxnSpPr/>
          <p:nvPr/>
        </p:nvCxnSpPr>
        <p:spPr>
          <a:xfrm>
            <a:off x="1573820" y="4733220"/>
            <a:ext cx="2833093" cy="0"/>
          </a:xfrm>
          <a:prstGeom prst="line">
            <a:avLst/>
          </a:prstGeom>
          <a:ln w="12700" cap="rnd">
            <a:solidFill>
              <a:srgbClr val="7030A0"/>
            </a:solidFill>
            <a:round/>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579070" y="3932333"/>
            <a:ext cx="2830917" cy="17907"/>
          </a:xfrm>
          <a:prstGeom prst="line">
            <a:avLst/>
          </a:prstGeom>
          <a:ln w="12700" cap="rnd">
            <a:solidFill>
              <a:srgbClr val="7030A0"/>
            </a:solidFill>
            <a:round/>
          </a:ln>
        </p:spPr>
        <p:style>
          <a:lnRef idx="1">
            <a:schemeClr val="accent1"/>
          </a:lnRef>
          <a:fillRef idx="0">
            <a:schemeClr val="accent1"/>
          </a:fillRef>
          <a:effectRef idx="0">
            <a:schemeClr val="accent1"/>
          </a:effectRef>
          <a:fontRef idx="minor">
            <a:schemeClr val="tx1"/>
          </a:fontRef>
        </p:style>
      </p:cxnSp>
      <p:pic>
        <p:nvPicPr>
          <p:cNvPr id="81" name="Imagen 80"/>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515125" y="1680746"/>
            <a:ext cx="620025" cy="665726"/>
          </a:xfrm>
          <a:prstGeom prst="rect">
            <a:avLst/>
          </a:prstGeom>
        </p:spPr>
      </p:pic>
      <p:cxnSp>
        <p:nvCxnSpPr>
          <p:cNvPr id="84" name="Conector recto 83"/>
          <p:cNvCxnSpPr/>
          <p:nvPr/>
        </p:nvCxnSpPr>
        <p:spPr>
          <a:xfrm>
            <a:off x="7941154" y="5059762"/>
            <a:ext cx="1191124" cy="0"/>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9132278" y="5059762"/>
            <a:ext cx="0" cy="1158927"/>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flipH="1" flipV="1">
            <a:off x="6927520" y="4310783"/>
            <a:ext cx="1018193" cy="750962"/>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a:off x="5654914" y="6187816"/>
            <a:ext cx="3477364" cy="22023"/>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sp>
        <p:nvSpPr>
          <p:cNvPr id="96" name="Lágrima 95"/>
          <p:cNvSpPr/>
          <p:nvPr/>
        </p:nvSpPr>
        <p:spPr>
          <a:xfrm rot="8100000">
            <a:off x="5558338" y="5973018"/>
            <a:ext cx="165955" cy="178418"/>
          </a:xfrm>
          <a:prstGeom prst="teardrop">
            <a:avLst/>
          </a:prstGeom>
          <a:pattFill prst="pct25">
            <a:fgClr>
              <a:schemeClr val="accent1">
                <a:lumMod val="40000"/>
                <a:lumOff val="60000"/>
              </a:schemeClr>
            </a:fgClr>
            <a:bgClr>
              <a:srgbClr val="00B0F0"/>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99" name="Conector recto 98"/>
          <p:cNvCxnSpPr/>
          <p:nvPr/>
        </p:nvCxnSpPr>
        <p:spPr>
          <a:xfrm>
            <a:off x="7704512" y="3201998"/>
            <a:ext cx="3744000" cy="8294"/>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103" name="Conector recto 102"/>
          <p:cNvCxnSpPr/>
          <p:nvPr/>
        </p:nvCxnSpPr>
        <p:spPr>
          <a:xfrm>
            <a:off x="7787073" y="638173"/>
            <a:ext cx="0" cy="1080000"/>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105" name="Conector recto 104"/>
          <p:cNvCxnSpPr>
            <a:stCxn id="40" idx="6"/>
          </p:cNvCxnSpPr>
          <p:nvPr/>
        </p:nvCxnSpPr>
        <p:spPr>
          <a:xfrm flipV="1">
            <a:off x="7253146" y="1725493"/>
            <a:ext cx="542892" cy="296649"/>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sp>
        <p:nvSpPr>
          <p:cNvPr id="115" name="Lágrima 114"/>
          <p:cNvSpPr/>
          <p:nvPr/>
        </p:nvSpPr>
        <p:spPr>
          <a:xfrm rot="8100000">
            <a:off x="7633970" y="2824797"/>
            <a:ext cx="165955" cy="178418"/>
          </a:xfrm>
          <a:prstGeom prst="teardrop">
            <a:avLst/>
          </a:prstGeom>
          <a:pattFill prst="pct25">
            <a:fgClr>
              <a:schemeClr val="accent1">
                <a:lumMod val="40000"/>
                <a:lumOff val="60000"/>
              </a:schemeClr>
            </a:fgClr>
            <a:bgClr>
              <a:srgbClr val="00B0F0"/>
            </a:bgClr>
          </a:patt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Pentágono 53"/>
          <p:cNvSpPr/>
          <p:nvPr/>
        </p:nvSpPr>
        <p:spPr>
          <a:xfrm rot="5400000">
            <a:off x="3310421" y="4229521"/>
            <a:ext cx="1461037" cy="2833748"/>
          </a:xfrm>
          <a:prstGeom prst="homePlate">
            <a:avLst>
              <a:gd name="adj" fmla="val 21850"/>
            </a:avLst>
          </a:prstGeom>
          <a:pattFill prst="narVert">
            <a:fgClr>
              <a:srgbClr val="01B3DD"/>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CuadroTexto 54"/>
          <p:cNvSpPr txBox="1"/>
          <p:nvPr/>
        </p:nvSpPr>
        <p:spPr>
          <a:xfrm>
            <a:off x="2589898" y="4915876"/>
            <a:ext cx="2833749" cy="1200329"/>
          </a:xfrm>
          <a:prstGeom prst="rect">
            <a:avLst/>
          </a:prstGeom>
          <a:noFill/>
        </p:spPr>
        <p:txBody>
          <a:bodyPr wrap="square" rtlCol="0">
            <a:spAutoFit/>
          </a:bodyPr>
          <a:lstStyle/>
          <a:p>
            <a:pPr algn="ctr"/>
            <a:r>
              <a:rPr lang="es-MX" b="1" dirty="0">
                <a:solidFill>
                  <a:schemeClr val="bg1"/>
                </a:solidFill>
                <a:latin typeface="Arial" panose="020B0604020202020204" pitchFamily="34" charset="0"/>
                <a:cs typeface="Arial" panose="020B0604020202020204" pitchFamily="34" charset="0"/>
              </a:rPr>
              <a:t>Periodo de </a:t>
            </a:r>
            <a:r>
              <a:rPr lang="es-MX" b="1" dirty="0" smtClean="0">
                <a:solidFill>
                  <a:schemeClr val="bg1"/>
                </a:solidFill>
                <a:latin typeface="Arial" panose="020B0604020202020204" pitchFamily="34" charset="0"/>
                <a:cs typeface="Arial" panose="020B0604020202020204" pitchFamily="34" charset="0"/>
              </a:rPr>
              <a:t>levantamiento</a:t>
            </a:r>
            <a:endParaRPr lang="es-MX" b="1" dirty="0">
              <a:solidFill>
                <a:schemeClr val="bg1"/>
              </a:solidFill>
              <a:latin typeface="Arial" panose="020B0604020202020204" pitchFamily="34" charset="0"/>
              <a:cs typeface="Arial" panose="020B0604020202020204" pitchFamily="34" charset="0"/>
            </a:endParaRPr>
          </a:p>
          <a:p>
            <a:pPr algn="ctr"/>
            <a:r>
              <a:rPr lang="es-MX" dirty="0">
                <a:solidFill>
                  <a:schemeClr val="bg1"/>
                </a:solidFill>
                <a:latin typeface="Arial" panose="020B0604020202020204" pitchFamily="34" charset="0"/>
                <a:cs typeface="Arial" panose="020B0604020202020204" pitchFamily="34" charset="0"/>
              </a:rPr>
              <a:t>21 de agosto – 13 de octubre de 2017</a:t>
            </a:r>
          </a:p>
        </p:txBody>
      </p:sp>
      <p:cxnSp>
        <p:nvCxnSpPr>
          <p:cNvPr id="64" name="Conector recto 63"/>
          <p:cNvCxnSpPr/>
          <p:nvPr/>
        </p:nvCxnSpPr>
        <p:spPr>
          <a:xfrm>
            <a:off x="4409987" y="3950240"/>
            <a:ext cx="0" cy="782980"/>
          </a:xfrm>
          <a:prstGeom prst="line">
            <a:avLst/>
          </a:prstGeom>
          <a:ln w="12700" cap="rnd">
            <a:solidFill>
              <a:srgbClr val="7030A0"/>
            </a:solidFill>
            <a:round/>
          </a:ln>
        </p:spPr>
        <p:style>
          <a:lnRef idx="1">
            <a:schemeClr val="accent1"/>
          </a:lnRef>
          <a:fillRef idx="0">
            <a:schemeClr val="accent1"/>
          </a:fillRef>
          <a:effectRef idx="0">
            <a:schemeClr val="accent1"/>
          </a:effectRef>
          <a:fontRef idx="minor">
            <a:schemeClr val="tx1"/>
          </a:fontRef>
        </p:style>
      </p:cxnSp>
      <p:sp>
        <p:nvSpPr>
          <p:cNvPr id="66" name="Pentágono 65"/>
          <p:cNvSpPr/>
          <p:nvPr/>
        </p:nvSpPr>
        <p:spPr>
          <a:xfrm>
            <a:off x="7395204" y="3406814"/>
            <a:ext cx="356380" cy="232519"/>
          </a:xfrm>
          <a:prstGeom prst="homePlate">
            <a:avLst>
              <a:gd name="adj" fmla="val 29445"/>
            </a:avLst>
          </a:prstGeom>
          <a:pattFill prst="pct90">
            <a:fgClr>
              <a:srgbClr val="8A3CC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3905" y="1388542"/>
            <a:ext cx="1037824" cy="803477"/>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5699" y="3895620"/>
            <a:ext cx="724677" cy="711157"/>
          </a:xfrm>
          <a:prstGeom prst="rect">
            <a:avLst/>
          </a:prstGeom>
        </p:spPr>
      </p:pic>
      <p:cxnSp>
        <p:nvCxnSpPr>
          <p:cNvPr id="70" name="Conector recto 69"/>
          <p:cNvCxnSpPr/>
          <p:nvPr/>
        </p:nvCxnSpPr>
        <p:spPr>
          <a:xfrm>
            <a:off x="11446368" y="624161"/>
            <a:ext cx="0" cy="2592000"/>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7780724" y="625655"/>
            <a:ext cx="3672000" cy="0"/>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7713226" y="3053401"/>
            <a:ext cx="0" cy="144000"/>
          </a:xfrm>
          <a:prstGeom prst="line">
            <a:avLst/>
          </a:prstGeom>
          <a:ln w="12700">
            <a:solidFill>
              <a:srgbClr val="01B3DD"/>
            </a:solidFill>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770216" y="2565404"/>
            <a:ext cx="2177906" cy="1384995"/>
          </a:xfrm>
          <a:prstGeom prst="rect">
            <a:avLst/>
          </a:prstGeom>
          <a:noFill/>
        </p:spPr>
        <p:txBody>
          <a:bodyPr wrap="square" rtlCol="0">
            <a:spAutoFit/>
          </a:bodyPr>
          <a:lstStyle/>
          <a:p>
            <a:pPr marL="180975" indent="-180975">
              <a:buFont typeface="Arial" panose="020B0604020202020204" pitchFamily="34" charset="0"/>
              <a:buChar char="•"/>
            </a:pPr>
            <a:r>
              <a:rPr lang="es-MX" sz="1400" dirty="0" smtClean="0">
                <a:latin typeface="Arial" panose="020B0604020202020204" pitchFamily="34" charset="0"/>
                <a:cs typeface="Arial" panose="020B0604020202020204" pitchFamily="34" charset="0"/>
              </a:rPr>
              <a:t>Indígena </a:t>
            </a:r>
          </a:p>
          <a:p>
            <a:pPr marL="180975" indent="-180975">
              <a:buFont typeface="Arial" panose="020B0604020202020204" pitchFamily="34" charset="0"/>
              <a:buChar char="•"/>
            </a:pPr>
            <a:r>
              <a:rPr lang="es-MX" sz="1400" dirty="0" smtClean="0">
                <a:latin typeface="Arial" panose="020B0604020202020204" pitchFamily="34" charset="0"/>
                <a:cs typeface="Arial" panose="020B0604020202020204" pitchFamily="34" charset="0"/>
              </a:rPr>
              <a:t>Con discapacidad</a:t>
            </a:r>
          </a:p>
          <a:p>
            <a:pPr marL="180975" indent="-180975">
              <a:buFont typeface="Arial" panose="020B0604020202020204" pitchFamily="34" charset="0"/>
              <a:buChar char="•"/>
            </a:pPr>
            <a:r>
              <a:rPr lang="es-MX" sz="1400" dirty="0" smtClean="0">
                <a:latin typeface="Arial" panose="020B0604020202020204" pitchFamily="34" charset="0"/>
                <a:cs typeface="Arial" panose="020B0604020202020204" pitchFamily="34" charset="0"/>
              </a:rPr>
              <a:t>De la diversidad religiosa</a:t>
            </a:r>
          </a:p>
          <a:p>
            <a:pPr marL="180975" indent="-180975">
              <a:buFont typeface="Arial" panose="020B0604020202020204" pitchFamily="34" charset="0"/>
              <a:buChar char="•"/>
            </a:pPr>
            <a:r>
              <a:rPr lang="es-MX" sz="1400" dirty="0">
                <a:latin typeface="Arial" panose="020B0604020202020204" pitchFamily="34" charset="0"/>
                <a:cs typeface="Arial" panose="020B0604020202020204" pitchFamily="34" charset="0"/>
              </a:rPr>
              <a:t>Personas mayores </a:t>
            </a:r>
          </a:p>
          <a:p>
            <a:pPr marL="180975" indent="-180975">
              <a:buFont typeface="Arial" panose="020B0604020202020204" pitchFamily="34" charset="0"/>
              <a:buChar char="•"/>
            </a:pPr>
            <a:endParaRPr lang="es-MX" sz="1400" spc="-80" dirty="0">
              <a:latin typeface="Arial" panose="020B0604020202020204" pitchFamily="34" charset="0"/>
              <a:cs typeface="Arial" panose="020B0604020202020204" pitchFamily="34" charset="0"/>
            </a:endParaRPr>
          </a:p>
        </p:txBody>
      </p:sp>
      <p:sp>
        <p:nvSpPr>
          <p:cNvPr id="56" name="CuadroTexto 55"/>
          <p:cNvSpPr txBox="1"/>
          <p:nvPr/>
        </p:nvSpPr>
        <p:spPr>
          <a:xfrm>
            <a:off x="2805082" y="2733563"/>
            <a:ext cx="1895794" cy="954107"/>
          </a:xfrm>
          <a:prstGeom prst="rect">
            <a:avLst/>
          </a:prstGeom>
          <a:noFill/>
        </p:spPr>
        <p:txBody>
          <a:bodyPr wrap="square" rtlCol="0">
            <a:spAutoFit/>
          </a:bodyPr>
          <a:lstStyle/>
          <a:p>
            <a:pPr marL="180975" indent="-180975">
              <a:buFont typeface="Arial" panose="020B0604020202020204" pitchFamily="34" charset="0"/>
              <a:buChar char="•"/>
            </a:pPr>
            <a:r>
              <a:rPr lang="es-MX" sz="1400" dirty="0" smtClean="0">
                <a:latin typeface="Arial" panose="020B0604020202020204" pitchFamily="34" charset="0"/>
                <a:cs typeface="Arial" panose="020B0604020202020204" pitchFamily="34" charset="0"/>
              </a:rPr>
              <a:t>Niñas y niños</a:t>
            </a:r>
          </a:p>
          <a:p>
            <a:pPr marL="180975" indent="-180975">
              <a:buFont typeface="Arial" panose="020B0604020202020204" pitchFamily="34" charset="0"/>
              <a:buChar char="•"/>
            </a:pPr>
            <a:r>
              <a:rPr lang="es-MX" sz="1400" dirty="0" smtClean="0">
                <a:latin typeface="Arial" panose="020B0604020202020204" pitchFamily="34" charset="0"/>
                <a:cs typeface="Arial" panose="020B0604020202020204" pitchFamily="34" charset="0"/>
              </a:rPr>
              <a:t>Adolescentes y jóvenes</a:t>
            </a:r>
          </a:p>
          <a:p>
            <a:pPr marL="180975" indent="-180975">
              <a:buFont typeface="Arial" panose="020B0604020202020204" pitchFamily="34" charset="0"/>
              <a:buChar char="•"/>
            </a:pPr>
            <a:r>
              <a:rPr lang="es-MX" sz="1400" dirty="0" smtClean="0">
                <a:latin typeface="Arial" panose="020B0604020202020204" pitchFamily="34" charset="0"/>
                <a:cs typeface="Arial" panose="020B0604020202020204" pitchFamily="34" charset="0"/>
              </a:rPr>
              <a:t>Mujeres</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Temática general</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1872338544"/>
              </p:ext>
            </p:extLst>
          </p:nvPr>
        </p:nvGraphicFramePr>
        <p:xfrm>
          <a:off x="681317" y="1085780"/>
          <a:ext cx="5847284" cy="5001724"/>
        </p:xfrm>
        <a:graphic>
          <a:graphicData uri="http://schemas.openxmlformats.org/drawingml/2006/table">
            <a:tbl>
              <a:tblPr/>
              <a:tblGrid>
                <a:gridCol w="1670652">
                  <a:extLst>
                    <a:ext uri="{9D8B030D-6E8A-4147-A177-3AD203B41FA5}">
                      <a16:colId xmlns:a16="http://schemas.microsoft.com/office/drawing/2014/main" val="1479067255"/>
                    </a:ext>
                  </a:extLst>
                </a:gridCol>
                <a:gridCol w="835326">
                  <a:extLst>
                    <a:ext uri="{9D8B030D-6E8A-4147-A177-3AD203B41FA5}">
                      <a16:colId xmlns:a16="http://schemas.microsoft.com/office/drawing/2014/main" val="207105911"/>
                    </a:ext>
                  </a:extLst>
                </a:gridCol>
                <a:gridCol w="835326">
                  <a:extLst>
                    <a:ext uri="{9D8B030D-6E8A-4147-A177-3AD203B41FA5}">
                      <a16:colId xmlns:a16="http://schemas.microsoft.com/office/drawing/2014/main" val="2679949777"/>
                    </a:ext>
                  </a:extLst>
                </a:gridCol>
                <a:gridCol w="474900">
                  <a:extLst>
                    <a:ext uri="{9D8B030D-6E8A-4147-A177-3AD203B41FA5}">
                      <a16:colId xmlns:a16="http://schemas.microsoft.com/office/drawing/2014/main" val="2826408781"/>
                    </a:ext>
                  </a:extLst>
                </a:gridCol>
                <a:gridCol w="125714">
                  <a:extLst>
                    <a:ext uri="{9D8B030D-6E8A-4147-A177-3AD203B41FA5}">
                      <a16:colId xmlns:a16="http://schemas.microsoft.com/office/drawing/2014/main" val="20004"/>
                    </a:ext>
                  </a:extLst>
                </a:gridCol>
                <a:gridCol w="234714">
                  <a:extLst>
                    <a:ext uri="{9D8B030D-6E8A-4147-A177-3AD203B41FA5}">
                      <a16:colId xmlns:a16="http://schemas.microsoft.com/office/drawing/2014/main" val="20005"/>
                    </a:ext>
                  </a:extLst>
                </a:gridCol>
                <a:gridCol w="835326">
                  <a:extLst>
                    <a:ext uri="{9D8B030D-6E8A-4147-A177-3AD203B41FA5}">
                      <a16:colId xmlns:a16="http://schemas.microsoft.com/office/drawing/2014/main" val="1143230296"/>
                    </a:ext>
                  </a:extLst>
                </a:gridCol>
                <a:gridCol w="835326">
                  <a:extLst>
                    <a:ext uri="{9D8B030D-6E8A-4147-A177-3AD203B41FA5}">
                      <a16:colId xmlns:a16="http://schemas.microsoft.com/office/drawing/2014/main" val="3855252141"/>
                    </a:ext>
                  </a:extLst>
                </a:gridCol>
              </a:tblGrid>
              <a:tr h="161738">
                <a:tc gridSpan="8">
                  <a:txBody>
                    <a:bodyPr/>
                    <a:lstStyle/>
                    <a:p>
                      <a:pPr algn="l" fontAlgn="b"/>
                      <a:r>
                        <a:rPr lang="es-MX" sz="1500" b="1" i="0" u="none" strike="noStrike" dirty="0">
                          <a:solidFill>
                            <a:srgbClr val="262626"/>
                          </a:solidFill>
                          <a:effectLst/>
                          <a:latin typeface="Arial" panose="020B0604020202020204" pitchFamily="34" charset="0"/>
                        </a:rPr>
                        <a:t>Características </a:t>
                      </a:r>
                      <a:r>
                        <a:rPr lang="es-MX" sz="1500" b="1" i="0" u="none" strike="noStrike" dirty="0" smtClean="0">
                          <a:solidFill>
                            <a:srgbClr val="262626"/>
                          </a:solidFill>
                          <a:effectLst/>
                          <a:latin typeface="Arial" panose="020B0604020202020204" pitchFamily="34" charset="0"/>
                        </a:rPr>
                        <a:t>sociodemográficas</a:t>
                      </a:r>
                      <a:endParaRPr lang="es-MX" sz="1500" b="1" i="0" u="none" strike="noStrike" dirty="0">
                        <a:solidFill>
                          <a:srgbClr val="262626"/>
                        </a:solidFill>
                        <a:effectLst/>
                        <a:latin typeface="Arial" panose="020B0604020202020204" pitchFamily="34" charset="0"/>
                      </a:endParaRPr>
                    </a:p>
                  </a:txBody>
                  <a:tcPr marL="134577" marR="11215" marT="11215" marB="0" anchor="b">
                    <a:lnL>
                      <a:noFill/>
                    </a:lnL>
                    <a:lnR>
                      <a:noFill/>
                    </a:lnR>
                    <a:lnT>
                      <a:noFill/>
                    </a:lnT>
                    <a:lnB>
                      <a:noFill/>
                    </a:lnB>
                    <a:solidFill>
                      <a:srgbClr val="55E1FD"/>
                    </a:solidFill>
                  </a:tcPr>
                </a:tc>
                <a:tc hMerge="1">
                  <a:txBody>
                    <a:bodyPr/>
                    <a:lstStyle/>
                    <a:p>
                      <a:endParaRPr lang="es-MX"/>
                    </a:p>
                  </a:txBody>
                  <a:tcPr/>
                </a:tc>
                <a:tc hMerge="1">
                  <a:txBody>
                    <a:bodyPr/>
                    <a:lstStyle/>
                    <a:p>
                      <a:endParaRPr lang="es-MX"/>
                    </a:p>
                  </a:txBody>
                  <a:tcPr/>
                </a:tc>
                <a:tc hMerge="1">
                  <a:txBody>
                    <a:bodyPr/>
                    <a:lstStyle/>
                    <a:p>
                      <a:pPr algn="l" fontAlgn="b"/>
                      <a:endParaRPr lang="es-MX" sz="1500" b="1" i="0" u="none" strike="noStrike" dirty="0">
                        <a:solidFill>
                          <a:srgbClr val="262626"/>
                        </a:solidFill>
                        <a:effectLst/>
                        <a:latin typeface="Arial" panose="020B0604020202020204" pitchFamily="34" charset="0"/>
                      </a:endParaRPr>
                    </a:p>
                  </a:txBody>
                  <a:tcPr marL="11215" marR="11215" marT="11215" marB="0" anchor="b">
                    <a:lnL>
                      <a:noFill/>
                    </a:lnL>
                    <a:lnR>
                      <a:noFill/>
                    </a:lnR>
                    <a:lnT>
                      <a:noFill/>
                    </a:lnT>
                    <a:lnB>
                      <a:noFill/>
                    </a:lnB>
                    <a:solidFill>
                      <a:srgbClr val="55E1FD"/>
                    </a:solidFill>
                  </a:tcPr>
                </a:tc>
                <a:tc hMerge="1">
                  <a:txBody>
                    <a:bodyPr/>
                    <a:lstStyle/>
                    <a:p>
                      <a:endParaRPr lang="es-ES"/>
                    </a:p>
                  </a:txBody>
                  <a:tcPr/>
                </a:tc>
                <a:tc hMerge="1">
                  <a:txBody>
                    <a:bodyPr/>
                    <a:lstStyle/>
                    <a:p>
                      <a:endParaRPr lang="es-MX"/>
                    </a:p>
                  </a:txBody>
                  <a:tcPr/>
                </a:tc>
                <a:tc hMerge="1">
                  <a:txBody>
                    <a:bodyPr/>
                    <a:lstStyle/>
                    <a:p>
                      <a:pPr algn="l" fontAlgn="b"/>
                      <a:endParaRPr lang="es-MX" sz="1500" b="1" i="0" u="none" strike="noStrike" dirty="0">
                        <a:solidFill>
                          <a:srgbClr val="262626"/>
                        </a:solidFill>
                        <a:effectLst/>
                        <a:latin typeface="Arial" panose="020B0604020202020204" pitchFamily="34" charset="0"/>
                      </a:endParaRPr>
                    </a:p>
                  </a:txBody>
                  <a:tcPr marL="11215" marR="11215" marT="11215" marB="0" anchor="b">
                    <a:lnL>
                      <a:noFill/>
                    </a:lnL>
                    <a:lnR>
                      <a:noFill/>
                    </a:lnR>
                    <a:lnT>
                      <a:noFill/>
                    </a:lnT>
                    <a:lnB>
                      <a:noFill/>
                    </a:lnB>
                    <a:solidFill>
                      <a:srgbClr val="55E1FD"/>
                    </a:solidFill>
                  </a:tcPr>
                </a:tc>
                <a:tc hMerge="1">
                  <a:txBody>
                    <a:bodyPr/>
                    <a:lstStyle/>
                    <a:p>
                      <a:pPr algn="l" fontAlgn="b"/>
                      <a:endParaRPr lang="es-MX" sz="1500" b="1" i="0" u="none" strike="noStrike" dirty="0">
                        <a:solidFill>
                          <a:srgbClr val="262626"/>
                        </a:solidFill>
                        <a:effectLst/>
                        <a:latin typeface="Arial" panose="020B0604020202020204" pitchFamily="34" charset="0"/>
                      </a:endParaRPr>
                    </a:p>
                  </a:txBody>
                  <a:tcPr marL="11215" marR="11215" marT="11215" marB="0" anchor="b">
                    <a:lnL>
                      <a:noFill/>
                    </a:lnL>
                    <a:lnR>
                      <a:noFill/>
                    </a:lnR>
                    <a:lnT>
                      <a:noFill/>
                    </a:lnT>
                    <a:lnB>
                      <a:noFill/>
                    </a:lnB>
                    <a:solidFill>
                      <a:srgbClr val="55E1FD"/>
                    </a:solidFill>
                  </a:tcPr>
                </a:tc>
                <a:extLst>
                  <a:ext uri="{0D108BD9-81ED-4DB2-BD59-A6C34878D82A}">
                    <a16:rowId xmlns:a16="http://schemas.microsoft.com/office/drawing/2014/main" val="4208903817"/>
                  </a:ext>
                </a:extLst>
              </a:tr>
              <a:tr h="265111">
                <a:tc gridSpan="8">
                  <a:txBody>
                    <a:bodyPr/>
                    <a:lstStyle/>
                    <a:p>
                      <a:pPr algn="l" fontAlgn="b"/>
                      <a:r>
                        <a:rPr lang="es-MX" sz="1500" b="0" i="0" u="none" strike="noStrike" dirty="0">
                          <a:solidFill>
                            <a:srgbClr val="000000"/>
                          </a:solidFill>
                          <a:effectLst/>
                          <a:latin typeface="Arial" panose="020B0604020202020204" pitchFamily="34" charset="0"/>
                        </a:rPr>
                        <a:t>Características de la </a:t>
                      </a:r>
                      <a:r>
                        <a:rPr lang="es-MX" sz="1500" b="0" i="0" u="none" strike="noStrike" dirty="0" smtClean="0">
                          <a:solidFill>
                            <a:srgbClr val="000000"/>
                          </a:solidFill>
                          <a:effectLst/>
                          <a:latin typeface="Arial" panose="020B0604020202020204" pitchFamily="34" charset="0"/>
                        </a:rPr>
                        <a:t>vivienda</a:t>
                      </a:r>
                      <a:r>
                        <a:rPr lang="es-MX" sz="1500" b="0" i="0" u="none" strike="noStrike" dirty="0">
                          <a:solidFill>
                            <a:srgbClr val="000000"/>
                          </a:solidFill>
                          <a:effectLst/>
                          <a:latin typeface="Arial" panose="020B0604020202020204" pitchFamily="34" charset="0"/>
                        </a:rPr>
                        <a:t> </a:t>
                      </a:r>
                    </a:p>
                  </a:txBody>
                  <a:tcPr marL="134577" marR="11215" marT="11215" marB="0" anchor="b">
                    <a:lnL>
                      <a:noFill/>
                    </a:lnL>
                    <a:lnR>
                      <a:noFill/>
                    </a:lnR>
                    <a:lnT>
                      <a:noFill/>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a:noFill/>
                    </a:lnT>
                    <a:lnB w="12700" cap="flat" cmpd="sng" algn="ctr">
                      <a:solidFill>
                        <a:srgbClr val="A6A6A6"/>
                      </a:solidFill>
                      <a:prstDash val="solid"/>
                      <a:round/>
                      <a:headEnd type="none" w="med" len="med"/>
                      <a:tailEnd type="none" w="med" len="med"/>
                    </a:lnB>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a:noFill/>
                    </a:lnT>
                    <a:lnB w="12700" cap="flat" cmpd="sng" algn="ctr">
                      <a:solidFill>
                        <a:srgbClr val="A6A6A6"/>
                      </a:solidFill>
                      <a:prstDash val="solid"/>
                      <a:round/>
                      <a:headEnd type="none" w="med" len="med"/>
                      <a:tailEnd type="none" w="med" len="med"/>
                    </a:lnB>
                  </a:tcPr>
                </a:tc>
                <a:tc hMerge="1">
                  <a:txBody>
                    <a:bodyPr/>
                    <a:lstStyle/>
                    <a:p>
                      <a:endParaRPr lang="es-ES"/>
                    </a:p>
                  </a:txBody>
                  <a:tcPr/>
                </a:tc>
                <a:tc hMerge="1">
                  <a:txBody>
                    <a:bodyPr/>
                    <a:lstStyle/>
                    <a:p>
                      <a:endParaRPr lang="es-MX"/>
                    </a:p>
                  </a:txBody>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a:noFill/>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a:noFill/>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98625214"/>
                  </a:ext>
                </a:extLst>
              </a:tr>
              <a:tr h="265111">
                <a:tc gridSpan="7">
                  <a:txBody>
                    <a:bodyPr/>
                    <a:lstStyle/>
                    <a:p>
                      <a:pPr algn="l" fontAlgn="b"/>
                      <a:r>
                        <a:rPr lang="es-MX" sz="1500" b="0" i="0" u="none" strike="noStrike" dirty="0">
                          <a:solidFill>
                            <a:srgbClr val="000000"/>
                          </a:solidFill>
                          <a:effectLst/>
                          <a:latin typeface="Arial" panose="020B0604020202020204" pitchFamily="34" charset="0"/>
                        </a:rPr>
                        <a:t>Identificación de hogares y </a:t>
                      </a:r>
                      <a:r>
                        <a:rPr lang="es-MX" sz="1500" b="0" i="0" u="none" strike="noStrike" dirty="0" smtClean="0">
                          <a:solidFill>
                            <a:srgbClr val="000000"/>
                          </a:solidFill>
                          <a:effectLst/>
                          <a:latin typeface="Arial" panose="020B0604020202020204" pitchFamily="34" charset="0"/>
                        </a:rPr>
                        <a:t>discapacidad </a:t>
                      </a:r>
                      <a:r>
                        <a:rPr lang="es-MX" sz="1500" b="0" i="0" u="none" strike="noStrike" dirty="0">
                          <a:solidFill>
                            <a:srgbClr val="000000"/>
                          </a:solidFill>
                          <a:effectLst/>
                          <a:latin typeface="Arial" panose="020B0604020202020204" pitchFamily="34" charset="0"/>
                        </a:rPr>
                        <a:t>en el hogar</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ES"/>
                    </a:p>
                  </a:txBody>
                  <a:tcPr/>
                </a:tc>
                <a:tc hMerge="1">
                  <a:txBody>
                    <a:bodyPr/>
                    <a:lstStyle/>
                    <a:p>
                      <a:endParaRPr lang="es-MX"/>
                    </a:p>
                  </a:txBody>
                  <a:tcPr/>
                </a:tc>
                <a:tc hMerge="1">
                  <a:txBody>
                    <a:bodyPr/>
                    <a:lstStyle/>
                    <a:p>
                      <a:endParaRPr lang="es-MX"/>
                    </a:p>
                  </a:txBody>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45608040"/>
                  </a:ext>
                </a:extLst>
              </a:tr>
              <a:tr h="497397">
                <a:tc gridSpan="8">
                  <a:txBody>
                    <a:bodyPr/>
                    <a:lstStyle/>
                    <a:p>
                      <a:pPr algn="l" fontAlgn="b"/>
                      <a:r>
                        <a:rPr lang="es-MX" sz="1500" b="0" i="0" u="none" strike="noStrike" dirty="0">
                          <a:solidFill>
                            <a:srgbClr val="000000"/>
                          </a:solidFill>
                          <a:effectLst/>
                          <a:latin typeface="Arial" panose="020B0604020202020204" pitchFamily="34" charset="0"/>
                        </a:rPr>
                        <a:t>Características sociodemográficas (uso de servicios de salud, alfabetismo, escolaridad, religión, ocupación, prestaciones laborales, entre</a:t>
                      </a:r>
                      <a:r>
                        <a:rPr lang="es-MX" sz="1500" b="0" i="0" u="none" strike="noStrike" baseline="0" dirty="0">
                          <a:solidFill>
                            <a:srgbClr val="000000"/>
                          </a:solidFill>
                          <a:effectLst/>
                          <a:latin typeface="Arial" panose="020B0604020202020204" pitchFamily="34" charset="0"/>
                        </a:rPr>
                        <a:t> otras</a:t>
                      </a:r>
                      <a:r>
                        <a:rPr lang="es-MX" sz="1500" b="0" i="0" u="none" strike="noStrike" dirty="0">
                          <a:solidFill>
                            <a:srgbClr val="000000"/>
                          </a:solidFill>
                          <a:effectLst/>
                          <a:latin typeface="Arial" panose="020B0604020202020204" pitchFamily="34" charset="0"/>
                        </a:rPr>
                        <a:t>)</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ES"/>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38437049"/>
                  </a:ext>
                </a:extLst>
              </a:tr>
              <a:tr h="218686">
                <a:tc gridSpan="2">
                  <a:txBody>
                    <a:bodyPr/>
                    <a:lstStyle/>
                    <a:p>
                      <a:pPr algn="l" fontAlgn="b"/>
                      <a:r>
                        <a:rPr lang="es-MX" sz="1500" b="1" i="0" u="none" strike="noStrike" dirty="0">
                          <a:solidFill>
                            <a:srgbClr val="262626"/>
                          </a:solidFill>
                          <a:effectLst/>
                          <a:latin typeface="Arial" panose="020B0604020202020204" pitchFamily="34" charset="0"/>
                        </a:rPr>
                        <a:t>Opinión y experiencias</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hMerge="1">
                  <a:txBody>
                    <a:bodyPr/>
                    <a:lstStyle/>
                    <a:p>
                      <a:endParaRPr lang="es-MX"/>
                    </a:p>
                  </a:txBody>
                  <a:tcPr/>
                </a:tc>
                <a:tc gridSpan="2">
                  <a:txBody>
                    <a:bodyPr/>
                    <a:lstStyle/>
                    <a:p>
                      <a:pPr algn="l" fontAlgn="b"/>
                      <a:r>
                        <a:rPr lang="es-MX" sz="1500" b="1" i="0" u="none" strike="noStrike" dirty="0">
                          <a:solidFill>
                            <a:srgbClr val="262626"/>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hMerge="1">
                  <a:txBody>
                    <a:bodyPr/>
                    <a:lstStyle/>
                    <a:p>
                      <a:pPr algn="l" fontAlgn="b"/>
                      <a:endParaRPr lang="es-MX" sz="1400" b="1" i="0" u="none" strike="noStrike">
                        <a:solidFill>
                          <a:srgbClr val="262626"/>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gridSpan="2">
                  <a:txBody>
                    <a:bodyPr/>
                    <a:lstStyle/>
                    <a:p>
                      <a:pPr algn="l" fontAlgn="b"/>
                      <a:r>
                        <a:rPr lang="es-MX" sz="1500" b="1" i="0" u="none" strike="noStrike" dirty="0">
                          <a:solidFill>
                            <a:srgbClr val="262626"/>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hMerge="1">
                  <a:txBody>
                    <a:bodyPr/>
                    <a:lstStyle/>
                    <a:p>
                      <a:endParaRPr lang="es-MX"/>
                    </a:p>
                  </a:txBody>
                  <a:tcPr/>
                </a:tc>
                <a:tc>
                  <a:txBody>
                    <a:bodyPr/>
                    <a:lstStyle/>
                    <a:p>
                      <a:pPr algn="l" fontAlgn="b"/>
                      <a:r>
                        <a:rPr lang="es-MX" sz="1500" b="1" i="0" u="none" strike="noStrike" dirty="0">
                          <a:solidFill>
                            <a:srgbClr val="262626"/>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a:txBody>
                    <a:bodyPr/>
                    <a:lstStyle/>
                    <a:p>
                      <a:pPr algn="l" fontAlgn="b"/>
                      <a:r>
                        <a:rPr lang="es-MX" sz="1500" b="1" i="0" u="none" strike="noStrike" dirty="0">
                          <a:solidFill>
                            <a:srgbClr val="262626"/>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extLst>
                  <a:ext uri="{0D108BD9-81ED-4DB2-BD59-A6C34878D82A}">
                    <a16:rowId xmlns:a16="http://schemas.microsoft.com/office/drawing/2014/main" val="2538433978"/>
                  </a:ext>
                </a:extLst>
              </a:tr>
              <a:tr h="265111">
                <a:tc gridSpan="8">
                  <a:txBody>
                    <a:bodyPr/>
                    <a:lstStyle/>
                    <a:p>
                      <a:pPr algn="l" fontAlgn="b"/>
                      <a:r>
                        <a:rPr lang="es-MX" sz="1500" b="0" i="0" u="none" strike="noStrike" dirty="0">
                          <a:solidFill>
                            <a:srgbClr val="000000"/>
                          </a:solidFill>
                          <a:effectLst/>
                          <a:latin typeface="Arial" panose="020B0604020202020204" pitchFamily="34" charset="0"/>
                        </a:rPr>
                        <a:t>Valores y </a:t>
                      </a:r>
                      <a:r>
                        <a:rPr lang="es-MX" sz="1500" b="0" i="0" u="none" strike="noStrike" dirty="0" smtClean="0">
                          <a:solidFill>
                            <a:srgbClr val="000000"/>
                          </a:solidFill>
                          <a:effectLst/>
                          <a:latin typeface="Arial" panose="020B0604020202020204" pitchFamily="34" charset="0"/>
                        </a:rPr>
                        <a:t>actitudes</a:t>
                      </a:r>
                      <a:r>
                        <a:rPr lang="es-MX" sz="1500" b="0" i="0" u="none" strike="noStrike" dirty="0">
                          <a:solidFill>
                            <a:srgbClr val="000000"/>
                          </a:solidFill>
                          <a:effectLst/>
                          <a:latin typeface="Arial" panose="020B0604020202020204" pitchFamily="34" charset="0"/>
                        </a:rPr>
                        <a:t> </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29060020"/>
                  </a:ext>
                </a:extLst>
              </a:tr>
              <a:tr h="265111">
                <a:tc>
                  <a:txBody>
                    <a:bodyPr/>
                    <a:lstStyle/>
                    <a:p>
                      <a:pPr algn="l" fontAlgn="b"/>
                      <a:r>
                        <a:rPr lang="es-MX" sz="1500" b="0" i="0" u="none" strike="noStrike" dirty="0">
                          <a:solidFill>
                            <a:srgbClr val="000000"/>
                          </a:solidFill>
                          <a:effectLst/>
                          <a:latin typeface="Arial" panose="020B0604020202020204" pitchFamily="34" charset="0"/>
                        </a:rPr>
                        <a:t>Percepciones</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2">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2">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34848382"/>
                  </a:ext>
                </a:extLst>
              </a:tr>
              <a:tr h="265111">
                <a:tc gridSpan="8">
                  <a:txBody>
                    <a:bodyPr/>
                    <a:lstStyle/>
                    <a:p>
                      <a:pPr algn="l" fontAlgn="b"/>
                      <a:r>
                        <a:rPr lang="es-MX" sz="1500" b="0" i="0" u="none" strike="noStrike" dirty="0">
                          <a:solidFill>
                            <a:srgbClr val="000000"/>
                          </a:solidFill>
                          <a:effectLst/>
                          <a:latin typeface="Arial" panose="020B0604020202020204" pitchFamily="34" charset="0"/>
                        </a:rPr>
                        <a:t>Prejuicios, estigmas sociales y </a:t>
                      </a:r>
                      <a:r>
                        <a:rPr lang="es-MX" sz="1500" b="0" i="0" u="none" strike="noStrike" dirty="0" smtClean="0">
                          <a:solidFill>
                            <a:srgbClr val="000000"/>
                          </a:solidFill>
                          <a:effectLst/>
                          <a:latin typeface="Arial" panose="020B0604020202020204" pitchFamily="34" charset="0"/>
                        </a:rPr>
                        <a:t>estereotipos</a:t>
                      </a:r>
                      <a:r>
                        <a:rPr lang="es-MX" sz="1500" b="0" i="0" u="none" strike="noStrike" dirty="0">
                          <a:solidFill>
                            <a:srgbClr val="000000"/>
                          </a:solidFill>
                          <a:effectLst/>
                          <a:latin typeface="Arial" panose="020B0604020202020204" pitchFamily="34" charset="0"/>
                        </a:rPr>
                        <a:t> </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pPr algn="l" fontAlgn="b"/>
                      <a:endParaRPr lang="es-MX" sz="1400" b="0" i="0" u="none" strike="noStrike">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16763459"/>
                  </a:ext>
                </a:extLst>
              </a:tr>
              <a:tr h="265111">
                <a:tc gridSpan="8">
                  <a:txBody>
                    <a:bodyPr/>
                    <a:lstStyle/>
                    <a:p>
                      <a:pPr algn="l" fontAlgn="b"/>
                      <a:r>
                        <a:rPr lang="es-MX" sz="1500" b="0" i="0" u="none" strike="noStrike" dirty="0">
                          <a:solidFill>
                            <a:srgbClr val="000000"/>
                          </a:solidFill>
                          <a:effectLst/>
                          <a:latin typeface="Arial" panose="020B0604020202020204" pitchFamily="34" charset="0"/>
                        </a:rPr>
                        <a:t>Experiencias de </a:t>
                      </a:r>
                      <a:r>
                        <a:rPr lang="es-MX" sz="1500" b="0" i="0" u="none" strike="noStrike" dirty="0" smtClean="0">
                          <a:solidFill>
                            <a:srgbClr val="000000"/>
                          </a:solidFill>
                          <a:effectLst/>
                          <a:latin typeface="Arial" panose="020B0604020202020204" pitchFamily="34" charset="0"/>
                        </a:rPr>
                        <a:t>discriminación</a:t>
                      </a:r>
                      <a:r>
                        <a:rPr lang="es-MX" sz="1500" b="0" i="0" u="none" strike="noStrike" dirty="0">
                          <a:solidFill>
                            <a:srgbClr val="000000"/>
                          </a:solidFill>
                          <a:effectLst/>
                          <a:latin typeface="Arial" panose="020B0604020202020204" pitchFamily="34" charset="0"/>
                        </a:rPr>
                        <a:t> </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48434045"/>
                  </a:ext>
                </a:extLst>
              </a:tr>
              <a:tr h="263773">
                <a:tc gridSpan="5">
                  <a:txBody>
                    <a:bodyPr/>
                    <a:lstStyle/>
                    <a:p>
                      <a:pPr algn="l" fontAlgn="b">
                        <a:spcAft>
                          <a:spcPts val="600"/>
                        </a:spcAft>
                      </a:pPr>
                      <a:r>
                        <a:rPr lang="es-MX" sz="1500" b="0" i="0" u="none" strike="noStrike" dirty="0">
                          <a:solidFill>
                            <a:srgbClr val="000000"/>
                          </a:solidFill>
                          <a:effectLst/>
                          <a:latin typeface="Arial" panose="020B0604020202020204" pitchFamily="34" charset="0"/>
                        </a:rPr>
                        <a:t>Reconocimiento personal e institucional</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pPr algn="l" fontAlgn="b"/>
                      <a:endParaRPr lang="es-MX" sz="1400" b="0" i="0" u="none" strike="noStrike">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87695877"/>
                  </a:ext>
                </a:extLst>
              </a:tr>
              <a:tr h="263773">
                <a:tc gridSpan="5">
                  <a:txBody>
                    <a:bodyPr/>
                    <a:lstStyle/>
                    <a:p>
                      <a:pPr algn="l" fontAlgn="b">
                        <a:spcAft>
                          <a:spcPts val="600"/>
                        </a:spcAft>
                      </a:pPr>
                      <a:r>
                        <a:rPr lang="es-MX" sz="1500" b="0" i="0" u="none" strike="noStrike" dirty="0" smtClean="0">
                          <a:solidFill>
                            <a:schemeClr val="tx1"/>
                          </a:solidFill>
                          <a:effectLst/>
                          <a:latin typeface="Arial" panose="020B0604020202020204" pitchFamily="34" charset="0"/>
                        </a:rPr>
                        <a:t>Discriminación por discapacidad en el hogar</a:t>
                      </a:r>
                      <a:endParaRPr lang="es-MX" sz="1500" b="0" i="0" u="none" strike="noStrike" dirty="0">
                        <a:solidFill>
                          <a:schemeClr val="tx1"/>
                        </a:solidFill>
                        <a:effectLst/>
                        <a:latin typeface="Arial" panose="020B0604020202020204" pitchFamily="34" charset="0"/>
                      </a:endParaRP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l" fontAlgn="b"/>
                      <a:endParaRPr lang="es-MX" sz="16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endParaRPr lang="es-MX" sz="1500" dirty="0">
                        <a:solidFill>
                          <a:schemeClr val="tx1"/>
                        </a:solidFill>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b"/>
                      <a:endParaRPr lang="es-MX" sz="15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b"/>
                      <a:endParaRPr lang="es-MX" sz="15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0"/>
                  </a:ext>
                </a:extLst>
              </a:tr>
              <a:tr h="237611">
                <a:tc gridSpan="2">
                  <a:txBody>
                    <a:bodyPr/>
                    <a:lstStyle/>
                    <a:p>
                      <a:pPr algn="l" fontAlgn="b"/>
                      <a:r>
                        <a:rPr lang="es-MX" sz="1500" b="1" i="0" u="none" strike="noStrike" dirty="0">
                          <a:solidFill>
                            <a:srgbClr val="262626"/>
                          </a:solidFill>
                          <a:effectLst/>
                          <a:latin typeface="Arial" panose="020B0604020202020204" pitchFamily="34" charset="0"/>
                        </a:rPr>
                        <a:t>Poblaciones </a:t>
                      </a:r>
                      <a:r>
                        <a:rPr lang="es-MX" sz="1500" b="1" i="0" u="none" strike="noStrike" dirty="0" smtClean="0">
                          <a:solidFill>
                            <a:srgbClr val="262626"/>
                          </a:solidFill>
                          <a:effectLst/>
                          <a:latin typeface="Arial" panose="020B0604020202020204" pitchFamily="34" charset="0"/>
                        </a:rPr>
                        <a:t>de</a:t>
                      </a:r>
                      <a:r>
                        <a:rPr lang="es-MX" sz="1500" b="1" i="0" u="none" strike="noStrike" baseline="0" dirty="0" smtClean="0">
                          <a:solidFill>
                            <a:srgbClr val="262626"/>
                          </a:solidFill>
                          <a:effectLst/>
                          <a:latin typeface="Arial" panose="020B0604020202020204" pitchFamily="34" charset="0"/>
                        </a:rPr>
                        <a:t> estudio</a:t>
                      </a:r>
                      <a:endParaRPr lang="es-MX" sz="1500" b="1" i="0" u="none" strike="noStrike" dirty="0">
                        <a:solidFill>
                          <a:srgbClr val="262626"/>
                        </a:solidFill>
                        <a:effectLst/>
                        <a:latin typeface="Arial" panose="020B0604020202020204" pitchFamily="34" charset="0"/>
                      </a:endParaRP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hMerge="1">
                  <a:txBody>
                    <a:bodyPr/>
                    <a:lstStyle/>
                    <a:p>
                      <a:endParaRPr lang="es-MX"/>
                    </a:p>
                  </a:txBody>
                  <a:tcPr/>
                </a:tc>
                <a:tc gridSpan="3">
                  <a:txBody>
                    <a:bodyPr/>
                    <a:lstStyle/>
                    <a:p>
                      <a:pPr algn="l" fontAlgn="b"/>
                      <a:r>
                        <a:rPr lang="es-MX" sz="1500" b="1" i="0" u="none" strike="noStrike" dirty="0">
                          <a:solidFill>
                            <a:srgbClr val="262626"/>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hMerge="1">
                  <a:txBody>
                    <a:bodyPr/>
                    <a:lstStyle/>
                    <a:p>
                      <a:pPr algn="l" fontAlgn="b"/>
                      <a:endParaRPr lang="es-MX" sz="1400" b="1" i="0" u="none" strike="noStrike">
                        <a:solidFill>
                          <a:srgbClr val="262626"/>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hMerge="1">
                  <a:txBody>
                    <a:bodyPr/>
                    <a:lstStyle/>
                    <a:p>
                      <a:pPr algn="l" fontAlgn="b"/>
                      <a:endParaRPr lang="es-MX" sz="1400" b="1" i="0" u="none" strike="noStrike" dirty="0">
                        <a:solidFill>
                          <a:srgbClr val="262626"/>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a:txBody>
                    <a:bodyPr/>
                    <a:lstStyle/>
                    <a:p>
                      <a:pPr algn="l" fontAlgn="b"/>
                      <a:r>
                        <a:rPr lang="es-MX" sz="1500" b="1" i="0" u="none" strike="noStrike" dirty="0">
                          <a:solidFill>
                            <a:srgbClr val="262626"/>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a:txBody>
                    <a:bodyPr/>
                    <a:lstStyle/>
                    <a:p>
                      <a:pPr algn="l" fontAlgn="b"/>
                      <a:r>
                        <a:rPr lang="es-MX" sz="1500" b="1" i="0" u="none" strike="noStrike" dirty="0">
                          <a:solidFill>
                            <a:srgbClr val="262626"/>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tc>
                  <a:txBody>
                    <a:bodyPr/>
                    <a:lstStyle/>
                    <a:p>
                      <a:pPr algn="l" fontAlgn="b"/>
                      <a:r>
                        <a:rPr lang="es-MX" sz="1500" b="1" i="0" u="none" strike="noStrike" dirty="0">
                          <a:solidFill>
                            <a:srgbClr val="262626"/>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5E1FD"/>
                    </a:solidFill>
                  </a:tcPr>
                </a:tc>
                <a:extLst>
                  <a:ext uri="{0D108BD9-81ED-4DB2-BD59-A6C34878D82A}">
                    <a16:rowId xmlns:a16="http://schemas.microsoft.com/office/drawing/2014/main" val="1324917650"/>
                  </a:ext>
                </a:extLst>
              </a:tr>
              <a:tr h="265111">
                <a:tc gridSpan="7">
                  <a:txBody>
                    <a:bodyPr/>
                    <a:lstStyle/>
                    <a:p>
                      <a:pPr algn="l" fontAlgn="b"/>
                      <a:r>
                        <a:rPr lang="es-MX" sz="1500" b="0" i="0" u="none" strike="noStrike" dirty="0">
                          <a:solidFill>
                            <a:srgbClr val="000000"/>
                          </a:solidFill>
                          <a:effectLst/>
                          <a:latin typeface="Arial" panose="020B0604020202020204" pitchFamily="34" charset="0"/>
                        </a:rPr>
                        <a:t>Percepción (respeto a los derechos y problemáticas sociales del grupo)</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ES"/>
                    </a:p>
                  </a:txBody>
                  <a:tcPr/>
                </a:tc>
                <a:tc hMerge="1">
                  <a:txBody>
                    <a:bodyPr/>
                    <a:lstStyle/>
                    <a:p>
                      <a:endParaRPr lang="es-MX"/>
                    </a:p>
                  </a:txBody>
                  <a:tcPr/>
                </a:tc>
                <a:tc hMerge="1">
                  <a:txBody>
                    <a:bodyPr/>
                    <a:lstStyle/>
                    <a:p>
                      <a:endParaRPr lang="es-MX"/>
                    </a:p>
                  </a:txBody>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34747639"/>
                  </a:ext>
                </a:extLst>
              </a:tr>
              <a:tr h="265111">
                <a:tc gridSpan="2">
                  <a:txBody>
                    <a:bodyPr/>
                    <a:lstStyle/>
                    <a:p>
                      <a:pPr algn="l" fontAlgn="b"/>
                      <a:r>
                        <a:rPr lang="es-MX" sz="1500" b="0" i="0" u="none" strike="noStrike" dirty="0">
                          <a:solidFill>
                            <a:srgbClr val="000000"/>
                          </a:solidFill>
                          <a:effectLst/>
                          <a:latin typeface="Arial" panose="020B0604020202020204" pitchFamily="34" charset="0"/>
                        </a:rPr>
                        <a:t>Prejuicios y estereotipos</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3">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ES"/>
                    </a:p>
                  </a:txBody>
                  <a:tcPr/>
                </a:tc>
                <a:tc hMerge="1">
                  <a:txBody>
                    <a:bodyPr/>
                    <a:lstStyle/>
                    <a:p>
                      <a:endParaRPr lang="es-MX"/>
                    </a:p>
                  </a:txBody>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fontAlgn="b"/>
                      <a:r>
                        <a:rPr lang="es-MX" sz="1500" b="0" i="0" u="none" strike="noStrike" dirty="0">
                          <a:solidFill>
                            <a:srgbClr val="000000"/>
                          </a:solidFill>
                          <a:effectLst/>
                          <a:latin typeface="Arial" panose="020B0604020202020204" pitchFamily="34" charset="0"/>
                        </a:rPr>
                        <a:t> </a:t>
                      </a: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36713162"/>
                  </a:ext>
                </a:extLst>
              </a:tr>
              <a:tr h="265111">
                <a:tc gridSpan="8">
                  <a:txBody>
                    <a:bodyPr/>
                    <a:lstStyle/>
                    <a:p>
                      <a:pPr algn="l" fontAlgn="b"/>
                      <a:r>
                        <a:rPr lang="es-MX" sz="1500" b="0" i="0" u="none" strike="noStrike" dirty="0">
                          <a:solidFill>
                            <a:srgbClr val="000000"/>
                          </a:solidFill>
                          <a:effectLst/>
                          <a:latin typeface="Arial" panose="020B0604020202020204" pitchFamily="34" charset="0"/>
                        </a:rPr>
                        <a:t>Experiencias de </a:t>
                      </a:r>
                      <a:r>
                        <a:rPr lang="es-MX" sz="1500" b="0" i="0" u="none" strike="noStrike" dirty="0" smtClean="0">
                          <a:solidFill>
                            <a:srgbClr val="000000"/>
                          </a:solidFill>
                          <a:effectLst/>
                          <a:latin typeface="Arial" panose="020B0604020202020204" pitchFamily="34" charset="0"/>
                        </a:rPr>
                        <a:t>discriminación</a:t>
                      </a:r>
                      <a:r>
                        <a:rPr lang="es-MX" sz="1500" b="0" i="0" u="none" strike="noStrike" dirty="0">
                          <a:solidFill>
                            <a:srgbClr val="000000"/>
                          </a:solidFill>
                          <a:effectLst/>
                          <a:latin typeface="Arial" panose="020B0604020202020204" pitchFamily="34" charset="0"/>
                        </a:rPr>
                        <a:t> </a:t>
                      </a:r>
                    </a:p>
                  </a:txBody>
                  <a:tcPr marL="134577"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MX"/>
                    </a:p>
                  </a:txBody>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s-ES"/>
                    </a:p>
                  </a:txBody>
                  <a:tcPr/>
                </a:tc>
                <a:tc hMerge="1">
                  <a:txBody>
                    <a:bodyPr/>
                    <a:lstStyle/>
                    <a:p>
                      <a:endParaRPr lang="es-MX"/>
                    </a:p>
                  </a:txBody>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pPr algn="l" fontAlgn="b"/>
                      <a:endParaRPr lang="es-MX" sz="1400" b="0" i="0" u="none" strike="noStrike" dirty="0">
                        <a:solidFill>
                          <a:srgbClr val="000000"/>
                        </a:solidFill>
                        <a:effectLst/>
                        <a:latin typeface="Arial" panose="020B0604020202020204" pitchFamily="34" charset="0"/>
                      </a:endParaRPr>
                    </a:p>
                  </a:txBody>
                  <a:tcPr marL="11215" marR="11215" marT="11215" marB="0" anchor="b">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67972942"/>
                  </a:ext>
                </a:extLst>
              </a:tr>
              <a:tr h="265111">
                <a:tc gridSpan="8">
                  <a:txBody>
                    <a:bodyPr/>
                    <a:lstStyle/>
                    <a:p>
                      <a:pPr algn="l" fontAlgn="b"/>
                      <a:r>
                        <a:rPr lang="es-MX" sz="1500" b="0" i="0" u="none" strike="noStrike" dirty="0" smtClean="0">
                          <a:solidFill>
                            <a:srgbClr val="000000"/>
                          </a:solidFill>
                          <a:effectLst/>
                          <a:latin typeface="Arial" panose="020B0604020202020204" pitchFamily="34" charset="0"/>
                        </a:rPr>
                        <a:t>Algunos </a:t>
                      </a:r>
                      <a:r>
                        <a:rPr lang="es-MX" sz="1500" b="0" i="0" u="none" strike="noStrike" dirty="0">
                          <a:solidFill>
                            <a:srgbClr val="000000"/>
                          </a:solidFill>
                          <a:effectLst/>
                          <a:latin typeface="Arial" panose="020B0604020202020204" pitchFamily="34" charset="0"/>
                        </a:rPr>
                        <a:t>grupos: grado de autonomía, barreras de acceso a </a:t>
                      </a:r>
                      <a:r>
                        <a:rPr lang="es-MX" sz="1500" b="0" i="0" u="none" strike="noStrike" dirty="0" smtClean="0">
                          <a:solidFill>
                            <a:srgbClr val="000000"/>
                          </a:solidFill>
                          <a:effectLst/>
                          <a:latin typeface="Arial" panose="020B0604020202020204" pitchFamily="34" charset="0"/>
                        </a:rPr>
                        <a:t>la información</a:t>
                      </a:r>
                      <a:endParaRPr lang="es-MX" sz="1500" b="0" i="0" u="none" strike="noStrike" dirty="0">
                        <a:solidFill>
                          <a:srgbClr val="000000"/>
                        </a:solidFill>
                        <a:effectLst/>
                        <a:latin typeface="Arial" panose="020B0604020202020204" pitchFamily="34" charset="0"/>
                      </a:endParaRPr>
                    </a:p>
                  </a:txBody>
                  <a:tcPr marL="134577" marR="11215" marT="11215" marB="0" anchor="b">
                    <a:lnL>
                      <a:noFill/>
                    </a:lnL>
                    <a:lnR>
                      <a:noFill/>
                    </a:lnR>
                    <a:lnT w="12700" cap="flat" cmpd="sng" algn="ctr">
                      <a:solidFill>
                        <a:srgbClr val="A6A6A6"/>
                      </a:solidFill>
                      <a:prstDash val="solid"/>
                      <a:round/>
                      <a:headEnd type="none" w="med" len="med"/>
                      <a:tailEnd type="none" w="med" len="med"/>
                    </a:lnT>
                    <a:lnB w="19050" cap="flat" cmpd="sng" algn="ctr">
                      <a:solidFill>
                        <a:srgbClr val="0594FF"/>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ES"/>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260807404"/>
                  </a:ext>
                </a:extLst>
              </a:tr>
            </a:tbl>
          </a:graphicData>
        </a:graphic>
      </p:graphicFrame>
      <p:sp>
        <p:nvSpPr>
          <p:cNvPr id="6" name="Cerrar corchete 5"/>
          <p:cNvSpPr/>
          <p:nvPr/>
        </p:nvSpPr>
        <p:spPr>
          <a:xfrm>
            <a:off x="6571249" y="1345552"/>
            <a:ext cx="161245" cy="1173530"/>
          </a:xfrm>
          <a:prstGeom prst="rightBracket">
            <a:avLst/>
          </a:prstGeom>
          <a:ln w="28575">
            <a:solidFill>
              <a:srgbClr val="45DBC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7" name="Conector recto 6"/>
          <p:cNvCxnSpPr/>
          <p:nvPr/>
        </p:nvCxnSpPr>
        <p:spPr>
          <a:xfrm>
            <a:off x="7658701" y="2000524"/>
            <a:ext cx="3312000" cy="17"/>
          </a:xfrm>
          <a:prstGeom prst="line">
            <a:avLst/>
          </a:prstGeom>
          <a:ln w="19050">
            <a:solidFill>
              <a:srgbClr val="01B3DD"/>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7658701" y="1400182"/>
            <a:ext cx="3390211" cy="58477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Informante </a:t>
            </a:r>
            <a:r>
              <a:rPr lang="es-MX" sz="1600" b="1" dirty="0">
                <a:latin typeface="Arial" panose="020B0604020202020204" pitchFamily="34" charset="0"/>
                <a:cs typeface="Arial" panose="020B0604020202020204" pitchFamily="34" charset="0"/>
              </a:rPr>
              <a:t>adecuado</a:t>
            </a:r>
            <a:r>
              <a:rPr lang="es-MX" sz="1600" dirty="0">
                <a:latin typeface="Arial" panose="020B0604020202020204" pitchFamily="34" charset="0"/>
                <a:cs typeface="Arial" panose="020B0604020202020204" pitchFamily="34" charset="0"/>
              </a:rPr>
              <a:t> del hogar de </a:t>
            </a:r>
            <a:r>
              <a:rPr lang="es-MX" sz="1600" dirty="0" smtClean="0">
                <a:latin typeface="Arial" panose="020B0604020202020204" pitchFamily="34" charset="0"/>
                <a:cs typeface="Arial" panose="020B0604020202020204" pitchFamily="34" charset="0"/>
              </a:rPr>
              <a:t>15 y más años</a:t>
            </a:r>
            <a:endParaRPr lang="es-ES" sz="1600" dirty="0">
              <a:latin typeface="Arial" panose="020B0604020202020204" pitchFamily="34" charset="0"/>
              <a:cs typeface="Arial" panose="020B0604020202020204" pitchFamily="34" charset="0"/>
            </a:endParaRPr>
          </a:p>
        </p:txBody>
      </p:sp>
      <p:sp>
        <p:nvSpPr>
          <p:cNvPr id="10" name="Cerrar corchete 9"/>
          <p:cNvSpPr/>
          <p:nvPr/>
        </p:nvSpPr>
        <p:spPr>
          <a:xfrm>
            <a:off x="6571248" y="2775609"/>
            <a:ext cx="161245" cy="1599167"/>
          </a:xfrm>
          <a:prstGeom prst="rightBracket">
            <a:avLst/>
          </a:prstGeom>
          <a:ln w="28575">
            <a:solidFill>
              <a:srgbClr val="45DBC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11" name="Conector recto 10"/>
          <p:cNvCxnSpPr/>
          <p:nvPr/>
        </p:nvCxnSpPr>
        <p:spPr>
          <a:xfrm flipV="1">
            <a:off x="7658701" y="3582358"/>
            <a:ext cx="3312000" cy="3242"/>
          </a:xfrm>
          <a:prstGeom prst="line">
            <a:avLst/>
          </a:prstGeom>
          <a:ln w="19050">
            <a:solidFill>
              <a:srgbClr val="01B3DD"/>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7658701" y="2952652"/>
            <a:ext cx="3462350" cy="584775"/>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Informante </a:t>
            </a:r>
            <a:r>
              <a:rPr lang="es-MX" sz="1600" b="1" dirty="0">
                <a:latin typeface="Arial" panose="020B0604020202020204" pitchFamily="34" charset="0"/>
                <a:cs typeface="Arial" panose="020B0604020202020204" pitchFamily="34" charset="0"/>
              </a:rPr>
              <a:t>directo</a:t>
            </a:r>
            <a:r>
              <a:rPr lang="es-MX" sz="1600" dirty="0">
                <a:latin typeface="Arial" panose="020B0604020202020204" pitchFamily="34" charset="0"/>
                <a:cs typeface="Arial" panose="020B0604020202020204" pitchFamily="34" charset="0"/>
              </a:rPr>
              <a:t>, persona elegida del hogar de </a:t>
            </a:r>
            <a:r>
              <a:rPr lang="es-MX" sz="1600" b="1" dirty="0">
                <a:latin typeface="Arial" panose="020B0604020202020204" pitchFamily="34" charset="0"/>
                <a:cs typeface="Arial" panose="020B0604020202020204" pitchFamily="34" charset="0"/>
              </a:rPr>
              <a:t>18 </a:t>
            </a:r>
            <a:r>
              <a:rPr lang="es-MX" sz="1600" b="1" dirty="0" smtClean="0">
                <a:latin typeface="Arial" panose="020B0604020202020204" pitchFamily="34" charset="0"/>
                <a:cs typeface="Arial" panose="020B0604020202020204" pitchFamily="34" charset="0"/>
              </a:rPr>
              <a:t>y más años</a:t>
            </a:r>
            <a:endParaRPr lang="es-ES" sz="1600" b="1" dirty="0">
              <a:latin typeface="Arial" panose="020B0604020202020204" pitchFamily="34" charset="0"/>
              <a:cs typeface="Arial" panose="020B0604020202020204" pitchFamily="34" charset="0"/>
            </a:endParaRPr>
          </a:p>
        </p:txBody>
      </p:sp>
      <p:sp>
        <p:nvSpPr>
          <p:cNvPr id="14" name="Cerrar corchete 13"/>
          <p:cNvSpPr/>
          <p:nvPr/>
        </p:nvSpPr>
        <p:spPr>
          <a:xfrm>
            <a:off x="6573187" y="4631303"/>
            <a:ext cx="159306" cy="1434689"/>
          </a:xfrm>
          <a:prstGeom prst="rightBracket">
            <a:avLst/>
          </a:prstGeom>
          <a:ln w="28575">
            <a:solidFill>
              <a:srgbClr val="45DBC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15" name="Conector recto 14"/>
          <p:cNvCxnSpPr/>
          <p:nvPr/>
        </p:nvCxnSpPr>
        <p:spPr>
          <a:xfrm>
            <a:off x="7602905" y="6300706"/>
            <a:ext cx="2370036" cy="0"/>
          </a:xfrm>
          <a:prstGeom prst="line">
            <a:avLst/>
          </a:prstGeom>
          <a:ln w="19050">
            <a:solidFill>
              <a:srgbClr val="01B3DD"/>
            </a:solidFill>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7624517" y="4341771"/>
            <a:ext cx="2470505" cy="1815882"/>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Informantes </a:t>
            </a:r>
            <a:r>
              <a:rPr lang="es-MX" sz="1600" b="1" dirty="0" smtClean="0">
                <a:latin typeface="Arial" panose="020B0604020202020204" pitchFamily="34" charset="0"/>
                <a:cs typeface="Arial" panose="020B0604020202020204" pitchFamily="34" charset="0"/>
              </a:rPr>
              <a:t>directos</a:t>
            </a:r>
            <a:endParaRPr lang="es-MX"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200" dirty="0" smtClean="0">
                <a:latin typeface="Arial" panose="020B0604020202020204" pitchFamily="34" charset="0"/>
                <a:cs typeface="Arial" panose="020B0604020202020204" pitchFamily="34" charset="0"/>
              </a:rPr>
              <a:t>De 12 y más años:</a:t>
            </a:r>
          </a:p>
          <a:p>
            <a:pPr marL="538163" lvl="1" indent="-285750">
              <a:buFont typeface="Arial" panose="020B0604020202020204" pitchFamily="34" charset="0"/>
              <a:buChar char="•"/>
              <a:tabLst>
                <a:tab pos="538163" algn="l"/>
              </a:tabLst>
            </a:pPr>
            <a:r>
              <a:rPr lang="es-MX" sz="1200" dirty="0" smtClean="0">
                <a:latin typeface="Arial" panose="020B0604020202020204" pitchFamily="34" charset="0"/>
                <a:cs typeface="Arial" panose="020B0604020202020204" pitchFamily="34" charset="0"/>
              </a:rPr>
              <a:t>Hablantes o autoadscriptos indígenas</a:t>
            </a:r>
          </a:p>
          <a:p>
            <a:pPr marL="538163" lvl="1" indent="-285750">
              <a:buFont typeface="Arial" panose="020B0604020202020204" pitchFamily="34" charset="0"/>
              <a:buChar char="•"/>
              <a:tabLst>
                <a:tab pos="538163" algn="l"/>
              </a:tabLst>
            </a:pPr>
            <a:r>
              <a:rPr lang="es-MX" sz="1200" dirty="0" smtClean="0">
                <a:latin typeface="Arial" panose="020B0604020202020204" pitchFamily="34" charset="0"/>
                <a:cs typeface="Arial" panose="020B0604020202020204" pitchFamily="34" charset="0"/>
              </a:rPr>
              <a:t>Con discapacidad, </a:t>
            </a:r>
          </a:p>
          <a:p>
            <a:pPr marL="538163" lvl="1" indent="-285750">
              <a:buFont typeface="Arial" panose="020B0604020202020204" pitchFamily="34" charset="0"/>
              <a:buChar char="•"/>
              <a:tabLst>
                <a:tab pos="538163" algn="l"/>
              </a:tabLst>
            </a:pPr>
            <a:r>
              <a:rPr lang="es-MX" sz="1200" dirty="0" smtClean="0">
                <a:latin typeface="Arial" panose="020B0604020202020204" pitchFamily="34" charset="0"/>
                <a:cs typeface="Arial" panose="020B0604020202020204" pitchFamily="34" charset="0"/>
              </a:rPr>
              <a:t>De la diversidad religiosa</a:t>
            </a:r>
          </a:p>
          <a:p>
            <a:pPr marL="285750" indent="-285750">
              <a:buFont typeface="Arial" panose="020B0604020202020204" pitchFamily="34" charset="0"/>
              <a:buChar char="•"/>
            </a:pPr>
            <a:r>
              <a:rPr lang="es-MX" sz="1200" dirty="0" smtClean="0">
                <a:latin typeface="Arial" panose="020B0604020202020204" pitchFamily="34" charset="0"/>
                <a:cs typeface="Arial" panose="020B0604020202020204" pitchFamily="34" charset="0"/>
              </a:rPr>
              <a:t>De 9 a 11, 12 a 29, y 60 y más años, </a:t>
            </a:r>
          </a:p>
          <a:p>
            <a:pPr marL="285750" indent="-285750">
              <a:buFont typeface="Arial" panose="020B0604020202020204" pitchFamily="34" charset="0"/>
              <a:buChar char="•"/>
            </a:pPr>
            <a:r>
              <a:rPr lang="es-MX" sz="1200" dirty="0" smtClean="0">
                <a:latin typeface="Arial" panose="020B0604020202020204" pitchFamily="34" charset="0"/>
                <a:cs typeface="Arial" panose="020B0604020202020204" pitchFamily="34" charset="0"/>
              </a:rPr>
              <a:t>Mujeres de 18 y más años</a:t>
            </a:r>
            <a:endParaRPr lang="es-ES" sz="1200" dirty="0">
              <a:latin typeface="Arial" panose="020B0604020202020204" pitchFamily="34" charset="0"/>
              <a:cs typeface="Arial" panose="020B0604020202020204" pitchFamily="34" charset="0"/>
            </a:endParaRPr>
          </a:p>
        </p:txBody>
      </p:sp>
      <p:grpSp>
        <p:nvGrpSpPr>
          <p:cNvPr id="3" name="Grupo 2"/>
          <p:cNvGrpSpPr/>
          <p:nvPr/>
        </p:nvGrpSpPr>
        <p:grpSpPr>
          <a:xfrm>
            <a:off x="6884086" y="1507582"/>
            <a:ext cx="619548" cy="923783"/>
            <a:chOff x="7255983" y="1486857"/>
            <a:chExt cx="729814" cy="1054059"/>
          </a:xfrm>
        </p:grpSpPr>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5983" y="1486857"/>
              <a:ext cx="324054" cy="850641"/>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059" y="1697933"/>
              <a:ext cx="326738" cy="842983"/>
            </a:xfrm>
            <a:prstGeom prst="rect">
              <a:avLst/>
            </a:prstGeom>
          </p:spPr>
        </p:pic>
      </p:grpSp>
      <p:grpSp>
        <p:nvGrpSpPr>
          <p:cNvPr id="24" name="Grupo 23"/>
          <p:cNvGrpSpPr/>
          <p:nvPr/>
        </p:nvGrpSpPr>
        <p:grpSpPr>
          <a:xfrm>
            <a:off x="6922474" y="3044009"/>
            <a:ext cx="688651" cy="1003895"/>
            <a:chOff x="7255983" y="1486857"/>
            <a:chExt cx="729814" cy="1054059"/>
          </a:xfrm>
        </p:grpSpPr>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5983" y="1486857"/>
              <a:ext cx="324054" cy="850641"/>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059" y="1697933"/>
              <a:ext cx="326738" cy="842983"/>
            </a:xfrm>
            <a:prstGeom prst="rect">
              <a:avLst/>
            </a:prstGeom>
          </p:spPr>
        </p:pic>
      </p:grpSp>
      <p:grpSp>
        <p:nvGrpSpPr>
          <p:cNvPr id="5" name="Grupo 4"/>
          <p:cNvGrpSpPr/>
          <p:nvPr/>
        </p:nvGrpSpPr>
        <p:grpSpPr>
          <a:xfrm>
            <a:off x="6965116" y="4642357"/>
            <a:ext cx="663427" cy="1249050"/>
            <a:chOff x="7387306" y="5094175"/>
            <a:chExt cx="735054" cy="1319493"/>
          </a:xfrm>
        </p:grpSpPr>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2958" y="5787837"/>
              <a:ext cx="230933" cy="625831"/>
            </a:xfrm>
            <a:prstGeom prst="rect">
              <a:avLst/>
            </a:prstGeom>
          </p:spPr>
        </p:pic>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9514" y="5533544"/>
              <a:ext cx="232846" cy="620197"/>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4490" y="5094175"/>
              <a:ext cx="230933" cy="625831"/>
            </a:xfrm>
            <a:prstGeom prst="rect">
              <a:avLst/>
            </a:prstGeom>
          </p:spPr>
        </p:pic>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306" y="5223446"/>
              <a:ext cx="232846" cy="620197"/>
            </a:xfrm>
            <a:prstGeom prst="rect">
              <a:avLst/>
            </a:prstGeom>
          </p:spPr>
        </p:pic>
      </p:grpSp>
    </p:spTree>
    <p:extLst>
      <p:ext uri="{BB962C8B-B14F-4D97-AF65-F5344CB8AC3E}">
        <p14:creationId xmlns:p14="http://schemas.microsoft.com/office/powerpoint/2010/main" val="2317954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Principales resultados</a:t>
            </a:r>
          </a:p>
        </p:txBody>
      </p:sp>
      <p:sp>
        <p:nvSpPr>
          <p:cNvPr id="5" name="Marcador de texto 4"/>
          <p:cNvSpPr>
            <a:spLocks noGrp="1"/>
          </p:cNvSpPr>
          <p:nvPr>
            <p:ph type="body" idx="1"/>
          </p:nvPr>
        </p:nvSpPr>
        <p:spPr/>
        <p:txBody>
          <a:bodyPr/>
          <a:lstStyle/>
          <a:p>
            <a:r>
              <a:rPr lang="es-MX" dirty="0"/>
              <a:t>ENADIS 2017</a:t>
            </a:r>
          </a:p>
        </p:txBody>
      </p:sp>
    </p:spTree>
    <p:extLst>
      <p:ext uri="{BB962C8B-B14F-4D97-AF65-F5344CB8AC3E}">
        <p14:creationId xmlns:p14="http://schemas.microsoft.com/office/powerpoint/2010/main" val="2008100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p:nvPr/>
        </p:nvGrpSpPr>
        <p:grpSpPr>
          <a:xfrm rot="10800000" flipH="1">
            <a:off x="5656955" y="2590299"/>
            <a:ext cx="5765278" cy="781782"/>
            <a:chOff x="5709363" y="4141306"/>
            <a:chExt cx="6004627" cy="781782"/>
          </a:xfrm>
        </p:grpSpPr>
        <p:cxnSp>
          <p:nvCxnSpPr>
            <p:cNvPr id="20" name="Conector recto 19"/>
            <p:cNvCxnSpPr/>
            <p:nvPr/>
          </p:nvCxnSpPr>
          <p:spPr>
            <a:xfrm>
              <a:off x="5709363" y="4141306"/>
              <a:ext cx="825500" cy="7747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Conector recto 20"/>
            <p:cNvCxnSpPr/>
            <p:nvPr/>
          </p:nvCxnSpPr>
          <p:spPr>
            <a:xfrm rot="10800000" flipH="1">
              <a:off x="6532670" y="4923088"/>
              <a:ext cx="5181320" cy="0"/>
            </a:xfrm>
            <a:prstGeom prst="line">
              <a:avLst/>
            </a:prstGeom>
            <a:ln/>
          </p:spPr>
          <p:style>
            <a:lnRef idx="1">
              <a:schemeClr val="accent2"/>
            </a:lnRef>
            <a:fillRef idx="0">
              <a:schemeClr val="accent2"/>
            </a:fillRef>
            <a:effectRef idx="0">
              <a:schemeClr val="accent2"/>
            </a:effectRef>
            <a:fontRef idx="minor">
              <a:schemeClr val="tx1"/>
            </a:fontRef>
          </p:style>
        </p:cxnSp>
      </p:grpSp>
      <p:grpSp>
        <p:nvGrpSpPr>
          <p:cNvPr id="4" name="Grupo 3"/>
          <p:cNvGrpSpPr/>
          <p:nvPr/>
        </p:nvGrpSpPr>
        <p:grpSpPr>
          <a:xfrm>
            <a:off x="5656954" y="4416526"/>
            <a:ext cx="5832510" cy="781782"/>
            <a:chOff x="5709363" y="4141306"/>
            <a:chExt cx="6074650" cy="781782"/>
          </a:xfrm>
        </p:grpSpPr>
        <p:cxnSp>
          <p:nvCxnSpPr>
            <p:cNvPr id="14" name="Conector recto 13"/>
            <p:cNvCxnSpPr/>
            <p:nvPr/>
          </p:nvCxnSpPr>
          <p:spPr>
            <a:xfrm>
              <a:off x="5709363" y="4141306"/>
              <a:ext cx="825500" cy="7747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 name="Conector recto 15"/>
            <p:cNvCxnSpPr/>
            <p:nvPr/>
          </p:nvCxnSpPr>
          <p:spPr>
            <a:xfrm>
              <a:off x="6532670" y="4923088"/>
              <a:ext cx="5251343" cy="0"/>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3" name="Rectángulo 2"/>
          <p:cNvSpPr/>
          <p:nvPr/>
        </p:nvSpPr>
        <p:spPr>
          <a:xfrm>
            <a:off x="714102" y="2828244"/>
            <a:ext cx="5243063" cy="22012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p:cNvSpPr>
            <a:spLocks noGrp="1"/>
          </p:cNvSpPr>
          <p:nvPr>
            <p:ph type="title"/>
          </p:nvPr>
        </p:nvSpPr>
        <p:spPr/>
        <p:txBody>
          <a:bodyPr>
            <a:noAutofit/>
          </a:bodyPr>
          <a:lstStyle/>
          <a:p>
            <a:r>
              <a:rPr lang="es-MX" dirty="0" smtClean="0"/>
              <a:t>Prevalencia </a:t>
            </a:r>
            <a:r>
              <a:rPr lang="es-MX" dirty="0"/>
              <a:t>de la discriminación</a:t>
            </a:r>
          </a:p>
        </p:txBody>
      </p:sp>
      <p:sp>
        <p:nvSpPr>
          <p:cNvPr id="9" name="Marcador de texto 8"/>
          <p:cNvSpPr>
            <a:spLocks noGrp="1"/>
          </p:cNvSpPr>
          <p:nvPr>
            <p:ph type="body" sz="quarter" idx="10"/>
          </p:nvPr>
        </p:nvSpPr>
        <p:spPr>
          <a:xfrm>
            <a:off x="714102" y="5655137"/>
            <a:ext cx="6647990" cy="653892"/>
          </a:xfrm>
        </p:spPr>
        <p:txBody>
          <a:bodyPr/>
          <a:lstStyle/>
          <a:p>
            <a:r>
              <a:rPr lang="es-MX" baseline="30000" dirty="0"/>
              <a:t>1</a:t>
            </a:r>
            <a:r>
              <a:rPr lang="es-MX" dirty="0"/>
              <a:t> El total de población de 18 años y más </a:t>
            </a:r>
            <a:r>
              <a:rPr lang="es-MX" dirty="0" smtClean="0"/>
              <a:t>en Morelos se </a:t>
            </a:r>
            <a:r>
              <a:rPr lang="es-MX" dirty="0"/>
              <a:t>estima en </a:t>
            </a:r>
            <a:r>
              <a:rPr lang="es-MX" dirty="0" smtClean="0"/>
              <a:t>1</a:t>
            </a:r>
            <a:r>
              <a:rPr lang="es-MX" b="1" dirty="0" smtClean="0"/>
              <a:t> 381 647</a:t>
            </a:r>
            <a:r>
              <a:rPr lang="es-MX" dirty="0" smtClean="0"/>
              <a:t>.</a:t>
            </a:r>
          </a:p>
          <a:p>
            <a:r>
              <a:rPr lang="es-MX" baseline="30000" dirty="0" smtClean="0"/>
              <a:t>2</a:t>
            </a:r>
            <a:r>
              <a:rPr lang="es-MX" dirty="0" smtClean="0"/>
              <a:t> Población que declaró haber sido discriminada por al menos una característica o rasgo de agosto de 2016 a agosto de 2017.</a:t>
            </a:r>
            <a:endParaRPr lang="es-MX" dirty="0"/>
          </a:p>
          <a:p>
            <a:r>
              <a:rPr lang="es-MX" dirty="0" smtClean="0"/>
              <a:t>Nota</a:t>
            </a:r>
            <a:r>
              <a:rPr lang="es-MX" dirty="0"/>
              <a:t>: Los porcentajes se calculan respecto al total de la población discriminada para cada sexo.</a:t>
            </a:r>
          </a:p>
          <a:p>
            <a:r>
              <a:rPr lang="es-MX" dirty="0"/>
              <a:t>Fuente: INEGI. Encuesta Nacional sobre Discriminación 2017</a:t>
            </a:r>
            <a:r>
              <a:rPr lang="es-MX" dirty="0" smtClean="0"/>
              <a:t>.</a:t>
            </a:r>
            <a:endParaRPr lang="es-MX" dirty="0"/>
          </a:p>
        </p:txBody>
      </p:sp>
      <p:sp>
        <p:nvSpPr>
          <p:cNvPr id="43" name="CuadroTexto 42"/>
          <p:cNvSpPr txBox="1"/>
          <p:nvPr/>
        </p:nvSpPr>
        <p:spPr>
          <a:xfrm>
            <a:off x="1296583" y="4274479"/>
            <a:ext cx="3558172" cy="700986"/>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buClr>
                <a:srgbClr val="FFC000"/>
              </a:buClr>
              <a:buSzPct val="123000"/>
            </a:pPr>
            <a:r>
              <a:rPr lang="es-MX" sz="1500" b="0" dirty="0" smtClean="0">
                <a:solidFill>
                  <a:schemeClr val="tx1"/>
                </a:solidFill>
                <a:latin typeface="Arial" panose="020B0604020202020204" pitchFamily="34" charset="0"/>
                <a:cs typeface="Arial" panose="020B0604020202020204" pitchFamily="34" charset="0"/>
              </a:rPr>
              <a:t>Por sexo las cifras son: </a:t>
            </a:r>
          </a:p>
          <a:p>
            <a:pPr algn="ctr">
              <a:buClr>
                <a:srgbClr val="FFC000"/>
              </a:buClr>
              <a:buSzPct val="123000"/>
            </a:pPr>
            <a:r>
              <a:rPr lang="es-MX" sz="1500" dirty="0" smtClean="0">
                <a:solidFill>
                  <a:schemeClr val="tx1"/>
                </a:solidFill>
                <a:latin typeface="Arial" panose="020B0604020202020204" pitchFamily="34" charset="0"/>
                <a:cs typeface="Arial" panose="020B0604020202020204" pitchFamily="34" charset="0"/>
              </a:rPr>
              <a:t>25.5% mujeres </a:t>
            </a:r>
            <a:r>
              <a:rPr lang="es-MX" sz="1500" b="0" dirty="0" smtClean="0">
                <a:solidFill>
                  <a:schemeClr val="tx1"/>
                </a:solidFill>
                <a:latin typeface="Arial" panose="020B0604020202020204" pitchFamily="34" charset="0"/>
                <a:cs typeface="Arial" panose="020B0604020202020204" pitchFamily="34" charset="0"/>
              </a:rPr>
              <a:t>y</a:t>
            </a:r>
            <a:r>
              <a:rPr lang="es-MX" sz="1500" dirty="0" smtClean="0">
                <a:solidFill>
                  <a:schemeClr val="tx1"/>
                </a:solidFill>
                <a:latin typeface="Arial" panose="020B0604020202020204" pitchFamily="34" charset="0"/>
                <a:cs typeface="Arial" panose="020B0604020202020204" pitchFamily="34" charset="0"/>
              </a:rPr>
              <a:t> 23.2% hombres.</a:t>
            </a:r>
            <a:endParaRPr lang="es-MX" sz="1500" baseline="30000" dirty="0">
              <a:solidFill>
                <a:schemeClr val="tx1"/>
              </a:solidFill>
              <a:latin typeface="Arial" panose="020B0604020202020204" pitchFamily="34" charset="0"/>
              <a:cs typeface="Arial" panose="020B0604020202020204" pitchFamily="34" charset="0"/>
            </a:endParaRPr>
          </a:p>
        </p:txBody>
      </p:sp>
      <p:sp>
        <p:nvSpPr>
          <p:cNvPr id="15" name="CuadroTexto 14"/>
          <p:cNvSpPr txBox="1"/>
          <p:nvPr/>
        </p:nvSpPr>
        <p:spPr>
          <a:xfrm>
            <a:off x="6129281" y="2842479"/>
            <a:ext cx="5199633" cy="213414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spcBef>
                <a:spcPts val="1200"/>
              </a:spcBef>
              <a:spcAft>
                <a:spcPts val="1200"/>
              </a:spcAft>
              <a:buClr>
                <a:srgbClr val="FFC000"/>
              </a:buClr>
              <a:buSzPct val="80000"/>
            </a:pP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Los motivos de discriminación que se señalan </a:t>
            </a: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principalmente </a:t>
            </a: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son:</a:t>
            </a:r>
          </a:p>
          <a:p>
            <a:pPr marL="742950" lvl="3" indent="-285750">
              <a:spcAft>
                <a:spcPts val="600"/>
              </a:spcAft>
              <a:buClr>
                <a:srgbClr val="FFC000"/>
              </a:buClr>
              <a:buSzPct val="80000"/>
              <a:buFont typeface="Wingdings" panose="05000000000000000000" pitchFamily="2" charset="2"/>
              <a:buChar char="§"/>
            </a:pPr>
            <a:r>
              <a:rPr lang="es-MX" dirty="0">
                <a:solidFill>
                  <a:schemeClr val="tx1"/>
                </a:solidFill>
                <a:latin typeface="Arial" panose="020B0604020202020204" pitchFamily="34" charset="0"/>
                <a:ea typeface="Calibri" panose="020F0502020204030204" pitchFamily="34" charset="0"/>
                <a:cs typeface="Arial" panose="020B0604020202020204" pitchFamily="34" charset="0"/>
              </a:rPr>
              <a:t>la </a:t>
            </a: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edad,</a:t>
            </a:r>
          </a:p>
          <a:p>
            <a:pPr marL="742950" lvl="3" indent="-285750">
              <a:spcAft>
                <a:spcPts val="600"/>
              </a:spcAft>
              <a:buClr>
                <a:srgbClr val="FFC000"/>
              </a:buClr>
              <a:buSzPct val="80000"/>
              <a:buFont typeface="Wingdings" panose="05000000000000000000" pitchFamily="2" charset="2"/>
              <a:buChar char="§"/>
            </a:pPr>
            <a:r>
              <a:rPr lang="es-MX" dirty="0">
                <a:solidFill>
                  <a:schemeClr val="tx1"/>
                </a:solidFill>
                <a:latin typeface="Arial" panose="020B0604020202020204" pitchFamily="34" charset="0"/>
                <a:ea typeface="Calibri" panose="020F0502020204030204" pitchFamily="34" charset="0"/>
                <a:cs typeface="Arial" panose="020B0604020202020204" pitchFamily="34" charset="0"/>
              </a:rPr>
              <a:t>el </a:t>
            </a:r>
            <a:r>
              <a:rPr lang="es-MX" b="1" dirty="0">
                <a:solidFill>
                  <a:schemeClr val="tx1"/>
                </a:solidFill>
                <a:latin typeface="Arial" panose="020B0604020202020204" pitchFamily="34" charset="0"/>
                <a:ea typeface="Calibri" panose="020F0502020204030204" pitchFamily="34" charset="0"/>
                <a:cs typeface="Arial" panose="020B0604020202020204" pitchFamily="34" charset="0"/>
              </a:rPr>
              <a:t>peso o estatura,</a:t>
            </a:r>
            <a:endPar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742950" lvl="3" indent="-285750">
              <a:spcAft>
                <a:spcPts val="600"/>
              </a:spcAft>
              <a:buClr>
                <a:srgbClr val="FFC000"/>
              </a:buClr>
              <a:buSzPct val="80000"/>
              <a:buFont typeface="Wingdings" panose="05000000000000000000" pitchFamily="2" charset="2"/>
              <a:buChar char="§"/>
            </a:pP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la </a:t>
            </a:r>
            <a:r>
              <a:rPr lang="es-MX" b="1" dirty="0">
                <a:solidFill>
                  <a:schemeClr val="tx1"/>
                </a:solidFill>
                <a:latin typeface="Arial" panose="020B0604020202020204" pitchFamily="34" charset="0"/>
                <a:ea typeface="Calibri" panose="020F0502020204030204" pitchFamily="34" charset="0"/>
                <a:cs typeface="Arial" panose="020B0604020202020204" pitchFamily="34" charset="0"/>
              </a:rPr>
              <a:t>forma de vestir o arreglo </a:t>
            </a:r>
            <a:r>
              <a:rPr lang="es-MX" b="1" dirty="0" smtClean="0">
                <a:solidFill>
                  <a:schemeClr val="tx1"/>
                </a:solidFill>
                <a:latin typeface="Arial" panose="020B0604020202020204" pitchFamily="34" charset="0"/>
                <a:ea typeface="Calibri" panose="020F0502020204030204" pitchFamily="34" charset="0"/>
                <a:cs typeface="Arial" panose="020B0604020202020204" pitchFamily="34" charset="0"/>
              </a:rPr>
              <a:t>personal y</a:t>
            </a: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742950" lvl="3" indent="-285750">
              <a:spcAft>
                <a:spcPts val="600"/>
              </a:spcAft>
              <a:buClr>
                <a:srgbClr val="FFC000"/>
              </a:buClr>
              <a:buSzPct val="80000"/>
              <a:buFont typeface="Wingdings" panose="05000000000000000000" pitchFamily="2" charset="2"/>
              <a:buChar char="§"/>
            </a:pPr>
            <a:r>
              <a:rPr lang="es-MX" dirty="0">
                <a:solidFill>
                  <a:schemeClr val="tx1"/>
                </a:solidFill>
                <a:latin typeface="Arial" panose="020B0604020202020204" pitchFamily="34" charset="0"/>
                <a:ea typeface="Calibri" panose="020F0502020204030204" pitchFamily="34" charset="0"/>
                <a:cs typeface="Arial" panose="020B0604020202020204" pitchFamily="34" charset="0"/>
              </a:rPr>
              <a:t>las creencias </a:t>
            </a:r>
            <a:r>
              <a:rPr lang="es-MX" dirty="0" smtClean="0">
                <a:solidFill>
                  <a:schemeClr val="tx1"/>
                </a:solidFill>
                <a:latin typeface="Arial" panose="020B0604020202020204" pitchFamily="34" charset="0"/>
                <a:ea typeface="Calibri" panose="020F0502020204030204" pitchFamily="34" charset="0"/>
                <a:cs typeface="Arial" panose="020B0604020202020204" pitchFamily="34" charset="0"/>
              </a:rPr>
              <a:t>religiosas.</a:t>
            </a:r>
            <a:endParaRPr lang="es-MX"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8" name="CuadroTexto 17"/>
          <p:cNvSpPr txBox="1"/>
          <p:nvPr/>
        </p:nvSpPr>
        <p:spPr>
          <a:xfrm>
            <a:off x="1072970" y="2784423"/>
            <a:ext cx="4740735" cy="1687393"/>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buClr>
                <a:srgbClr val="FFC000"/>
              </a:buClr>
              <a:buSzPct val="80000"/>
            </a:pPr>
            <a:r>
              <a:rPr lang="es-MX" sz="3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24.4%</a:t>
            </a:r>
            <a:r>
              <a:rPr lang="es-MX"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 de la población de 18 años y más,</a:t>
            </a:r>
            <a:r>
              <a:rPr lang="es-MX" sz="2000" b="1" baseline="30000" dirty="0" smtClean="0">
                <a:solidFill>
                  <a:schemeClr val="tx1"/>
                </a:solidFill>
                <a:latin typeface="Arial" panose="020B0604020202020204" pitchFamily="34" charset="0"/>
                <a:ea typeface="Calibri" panose="020F0502020204030204" pitchFamily="34" charset="0"/>
                <a:cs typeface="Arial" panose="020B0604020202020204" pitchFamily="34" charset="0"/>
              </a:rPr>
              <a:t>1</a:t>
            </a:r>
            <a:r>
              <a:rPr lang="es-MX"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s-MX" sz="2000" dirty="0" smtClean="0">
                <a:solidFill>
                  <a:schemeClr val="tx1"/>
                </a:solidFill>
                <a:latin typeface="Arial" panose="020B0604020202020204" pitchFamily="34" charset="0"/>
                <a:ea typeface="Calibri" panose="020F0502020204030204" pitchFamily="34" charset="0"/>
                <a:cs typeface="Arial" panose="020B0604020202020204" pitchFamily="34" charset="0"/>
              </a:rPr>
              <a:t>declaró haber sido discriminada </a:t>
            </a:r>
            <a:r>
              <a:rPr lang="es-MX" sz="2000" dirty="0">
                <a:solidFill>
                  <a:schemeClr val="tx1"/>
                </a:solidFill>
                <a:latin typeface="Arial" panose="020B0604020202020204" pitchFamily="34" charset="0"/>
                <a:ea typeface="Calibri" panose="020F0502020204030204" pitchFamily="34" charset="0"/>
                <a:cs typeface="Arial" panose="020B0604020202020204" pitchFamily="34" charset="0"/>
              </a:rPr>
              <a:t>en </a:t>
            </a:r>
            <a:r>
              <a:rPr lang="es-MX" sz="2000" b="1" dirty="0">
                <a:solidFill>
                  <a:schemeClr val="tx1"/>
                </a:solidFill>
                <a:latin typeface="Arial" panose="020B0604020202020204" pitchFamily="34" charset="0"/>
                <a:ea typeface="Calibri" panose="020F0502020204030204" pitchFamily="34" charset="0"/>
                <a:cs typeface="Arial" panose="020B0604020202020204" pitchFamily="34" charset="0"/>
              </a:rPr>
              <a:t>el último </a:t>
            </a:r>
            <a:r>
              <a:rPr lang="es-MX"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año.</a:t>
            </a:r>
            <a:r>
              <a:rPr lang="es-MX" sz="2000" baseline="30000" dirty="0">
                <a:solidFill>
                  <a:schemeClr val="tx1"/>
                </a:solidFill>
                <a:latin typeface="Arial" panose="020B0604020202020204" pitchFamily="34" charset="0"/>
                <a:ea typeface="Calibri" panose="020F0502020204030204" pitchFamily="34" charset="0"/>
                <a:cs typeface="Arial" panose="020B0604020202020204" pitchFamily="34" charset="0"/>
              </a:rPr>
              <a:t> 2</a:t>
            </a:r>
            <a:endParaRPr lang="es-MX"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2" name="CuadroTexto 21"/>
          <p:cNvSpPr txBox="1"/>
          <p:nvPr/>
        </p:nvSpPr>
        <p:spPr>
          <a:xfrm>
            <a:off x="633402" y="1088098"/>
            <a:ext cx="11141462" cy="369332"/>
          </a:xfrm>
          <a:prstGeom prst="rect">
            <a:avLst/>
          </a:prstGeom>
          <a:noFill/>
        </p:spPr>
        <p:txBody>
          <a:bodyPr wrap="square" rtlCol="0">
            <a:spAutoFit/>
          </a:bodyPr>
          <a:lstStyle/>
          <a:p>
            <a:r>
              <a:rPr lang="es-MX" dirty="0" smtClean="0"/>
              <a:t> </a:t>
            </a:r>
            <a:endParaRPr lang="es-ES" dirty="0"/>
          </a:p>
        </p:txBody>
      </p:sp>
      <p:sp>
        <p:nvSpPr>
          <p:cNvPr id="23" name="Recortar rectángulo de esquina sencilla 22"/>
          <p:cNvSpPr/>
          <p:nvPr/>
        </p:nvSpPr>
        <p:spPr>
          <a:xfrm rot="10800000" flipH="1">
            <a:off x="851691" y="1237078"/>
            <a:ext cx="10685729" cy="896392"/>
          </a:xfrm>
          <a:prstGeom prst="snip1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4" name="Grupo 23"/>
          <p:cNvGrpSpPr/>
          <p:nvPr/>
        </p:nvGrpSpPr>
        <p:grpSpPr>
          <a:xfrm>
            <a:off x="633819" y="1262386"/>
            <a:ext cx="225520" cy="235598"/>
            <a:chOff x="446278" y="2339420"/>
            <a:chExt cx="225520" cy="235598"/>
          </a:xfrm>
        </p:grpSpPr>
        <p:sp>
          <p:nvSpPr>
            <p:cNvPr id="25" name="Redondear rectángulo de esquina del mismo lado 24"/>
            <p:cNvSpPr/>
            <p:nvPr/>
          </p:nvSpPr>
          <p:spPr>
            <a:xfrm rot="16200000">
              <a:off x="446278" y="2349498"/>
              <a:ext cx="225520" cy="225520"/>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CuadroTexto 25"/>
            <p:cNvSpPr txBox="1"/>
            <p:nvPr/>
          </p:nvSpPr>
          <p:spPr>
            <a:xfrm>
              <a:off x="465175" y="2339420"/>
              <a:ext cx="187727" cy="235598"/>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2" algn="ctr">
                <a:buClr>
                  <a:srgbClr val="FFC000"/>
                </a:buClr>
                <a:buSzPct val="80000"/>
              </a:pPr>
              <a:r>
                <a:rPr lang="es-MX" sz="1400" b="1" dirty="0" smtClean="0">
                  <a:solidFill>
                    <a:schemeClr val="bg1"/>
                  </a:solidFill>
                  <a:latin typeface="Arial Rounded MT Bold" panose="020F0704030504030204" pitchFamily="34" charset="0"/>
                  <a:ea typeface="Calibri" panose="020F0502020204030204" pitchFamily="34" charset="0"/>
                  <a:cs typeface="Arial" panose="020B0604020202020204" pitchFamily="34" charset="0"/>
                </a:rPr>
                <a:t>i</a:t>
              </a:r>
            </a:p>
          </p:txBody>
        </p:sp>
      </p:grpSp>
      <p:sp>
        <p:nvSpPr>
          <p:cNvPr id="27" name="CuadroTexto 26"/>
          <p:cNvSpPr txBox="1"/>
          <p:nvPr/>
        </p:nvSpPr>
        <p:spPr>
          <a:xfrm>
            <a:off x="858483" y="1247159"/>
            <a:ext cx="10679094" cy="805205"/>
          </a:xfrm>
          <a:prstGeom prst="rect">
            <a:avLst/>
          </a:prstGeom>
          <a:no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MX"/>
            </a:defPPr>
            <a:lvl1pPr algn="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buClr>
                <a:srgbClr val="FFC000"/>
              </a:buClr>
              <a:buSzPct val="123000"/>
            </a:pPr>
            <a:r>
              <a:rPr lang="es-MX" sz="1400" b="0" dirty="0" smtClean="0">
                <a:solidFill>
                  <a:schemeClr val="tx1"/>
                </a:solidFill>
                <a:latin typeface="Arial" panose="020B0604020202020204" pitchFamily="34" charset="0"/>
                <a:cs typeface="Arial" panose="020B0604020202020204" pitchFamily="34" charset="0"/>
              </a:rPr>
              <a:t>La </a:t>
            </a:r>
            <a:r>
              <a:rPr lang="es-MX" sz="1400" dirty="0" smtClean="0">
                <a:solidFill>
                  <a:schemeClr val="tx1"/>
                </a:solidFill>
                <a:latin typeface="Arial" panose="020B0604020202020204" pitchFamily="34" charset="0"/>
                <a:cs typeface="Arial" panose="020B0604020202020204" pitchFamily="34" charset="0"/>
              </a:rPr>
              <a:t>experiencia</a:t>
            </a:r>
            <a:r>
              <a:rPr lang="es-MX" sz="1400" b="0" dirty="0" smtClean="0">
                <a:solidFill>
                  <a:schemeClr val="tx1"/>
                </a:solidFill>
                <a:latin typeface="Arial" panose="020B0604020202020204" pitchFamily="34" charset="0"/>
                <a:cs typeface="Arial" panose="020B0604020202020204" pitchFamily="34" charset="0"/>
              </a:rPr>
              <a:t> de haber sido discriminado o menospreciado en el </a:t>
            </a:r>
            <a:r>
              <a:rPr lang="es-MX" sz="1400" dirty="0" smtClean="0">
                <a:solidFill>
                  <a:schemeClr val="tx1"/>
                </a:solidFill>
                <a:latin typeface="Arial" panose="020B0604020202020204" pitchFamily="34" charset="0"/>
                <a:cs typeface="Arial" panose="020B0604020202020204" pitchFamily="34" charset="0"/>
              </a:rPr>
              <a:t>último año </a:t>
            </a:r>
            <a:r>
              <a:rPr lang="es-MX" sz="1400" b="0" dirty="0" smtClean="0">
                <a:solidFill>
                  <a:schemeClr val="tx1"/>
                </a:solidFill>
                <a:latin typeface="Arial" panose="020B0604020202020204" pitchFamily="34" charset="0"/>
                <a:cs typeface="Arial" panose="020B0604020202020204" pitchFamily="34" charset="0"/>
              </a:rPr>
              <a:t>a causa de algún </a:t>
            </a:r>
            <a:r>
              <a:rPr lang="es-MX" sz="1400" dirty="0" smtClean="0">
                <a:solidFill>
                  <a:schemeClr val="tx1"/>
                </a:solidFill>
                <a:latin typeface="Arial" panose="020B0604020202020204" pitchFamily="34" charset="0"/>
                <a:cs typeface="Arial" panose="020B0604020202020204" pitchFamily="34" charset="0"/>
              </a:rPr>
              <a:t>motivo o característica </a:t>
            </a:r>
            <a:r>
              <a:rPr lang="es-MX" sz="1400" b="0" dirty="0" smtClean="0">
                <a:solidFill>
                  <a:schemeClr val="tx1"/>
                </a:solidFill>
                <a:latin typeface="Arial" panose="020B0604020202020204" pitchFamily="34" charset="0"/>
                <a:cs typeface="Arial" panose="020B0604020202020204" pitchFamily="34" charset="0"/>
              </a:rPr>
              <a:t>personal resulta significativa. Se indagó por 10 rasgos distintos: </a:t>
            </a:r>
            <a:r>
              <a:rPr lang="es-MX" sz="1400" b="0" dirty="0">
                <a:solidFill>
                  <a:schemeClr val="tx1"/>
                </a:solidFill>
                <a:latin typeface="Arial" panose="020B0604020202020204" pitchFamily="34" charset="0"/>
                <a:cs typeface="Arial" panose="020B0604020202020204" pitchFamily="34" charset="0"/>
              </a:rPr>
              <a:t>tono de </a:t>
            </a:r>
            <a:r>
              <a:rPr lang="es-MX" sz="1400" b="0" dirty="0" smtClean="0">
                <a:solidFill>
                  <a:schemeClr val="tx1"/>
                </a:solidFill>
                <a:latin typeface="Arial" panose="020B0604020202020204" pitchFamily="34" charset="0"/>
                <a:cs typeface="Arial" panose="020B0604020202020204" pitchFamily="34" charset="0"/>
              </a:rPr>
              <a:t>piel, </a:t>
            </a:r>
            <a:r>
              <a:rPr lang="es-MX" sz="1400" b="0" dirty="0">
                <a:solidFill>
                  <a:schemeClr val="tx1"/>
                </a:solidFill>
                <a:latin typeface="Arial" panose="020B0604020202020204" pitchFamily="34" charset="0"/>
                <a:cs typeface="Arial" panose="020B0604020202020204" pitchFamily="34" charset="0"/>
              </a:rPr>
              <a:t>manera de </a:t>
            </a:r>
            <a:r>
              <a:rPr lang="es-MX" sz="1400" b="0" dirty="0" smtClean="0">
                <a:solidFill>
                  <a:schemeClr val="tx1"/>
                </a:solidFill>
                <a:latin typeface="Arial" panose="020B0604020202020204" pitchFamily="34" charset="0"/>
                <a:cs typeface="Arial" panose="020B0604020202020204" pitchFamily="34" charset="0"/>
              </a:rPr>
              <a:t>hablar, </a:t>
            </a:r>
            <a:r>
              <a:rPr lang="es-MX" sz="1400" b="0" dirty="0">
                <a:solidFill>
                  <a:schemeClr val="tx1"/>
                </a:solidFill>
                <a:latin typeface="Arial" panose="020B0604020202020204" pitchFamily="34" charset="0"/>
                <a:cs typeface="Arial" panose="020B0604020202020204" pitchFamily="34" charset="0"/>
              </a:rPr>
              <a:t>peso o </a:t>
            </a:r>
            <a:r>
              <a:rPr lang="es-MX" sz="1400" b="0" dirty="0" smtClean="0">
                <a:solidFill>
                  <a:schemeClr val="tx1"/>
                </a:solidFill>
                <a:latin typeface="Arial" panose="020B0604020202020204" pitchFamily="34" charset="0"/>
                <a:cs typeface="Arial" panose="020B0604020202020204" pitchFamily="34" charset="0"/>
              </a:rPr>
              <a:t>estatura, </a:t>
            </a:r>
            <a:r>
              <a:rPr lang="es-MX" sz="1400" b="0" dirty="0">
                <a:solidFill>
                  <a:schemeClr val="tx1"/>
                </a:solidFill>
                <a:latin typeface="Arial" panose="020B0604020202020204" pitchFamily="34" charset="0"/>
                <a:cs typeface="Arial" panose="020B0604020202020204" pitchFamily="34" charset="0"/>
              </a:rPr>
              <a:t>forma de vestir o arreglo </a:t>
            </a:r>
            <a:r>
              <a:rPr lang="es-MX" sz="1400" b="0" dirty="0" smtClean="0">
                <a:solidFill>
                  <a:schemeClr val="tx1"/>
                </a:solidFill>
                <a:latin typeface="Arial" panose="020B0604020202020204" pitchFamily="34" charset="0"/>
                <a:cs typeface="Arial" panose="020B0604020202020204" pitchFamily="34" charset="0"/>
              </a:rPr>
              <a:t>personal, </a:t>
            </a:r>
            <a:r>
              <a:rPr lang="es-MX" sz="1400" b="0" dirty="0">
                <a:solidFill>
                  <a:schemeClr val="tx1"/>
                </a:solidFill>
                <a:latin typeface="Arial" panose="020B0604020202020204" pitchFamily="34" charset="0"/>
                <a:cs typeface="Arial" panose="020B0604020202020204" pitchFamily="34" charset="0"/>
              </a:rPr>
              <a:t>clase </a:t>
            </a:r>
            <a:r>
              <a:rPr lang="es-MX" sz="1400" b="0" dirty="0" smtClean="0">
                <a:solidFill>
                  <a:schemeClr val="tx1"/>
                </a:solidFill>
                <a:latin typeface="Arial" panose="020B0604020202020204" pitchFamily="34" charset="0"/>
                <a:cs typeface="Arial" panose="020B0604020202020204" pitchFamily="34" charset="0"/>
              </a:rPr>
              <a:t>social, </a:t>
            </a:r>
            <a:r>
              <a:rPr lang="es-MX" sz="1400" b="0" dirty="0">
                <a:solidFill>
                  <a:schemeClr val="tx1"/>
                </a:solidFill>
                <a:latin typeface="Arial" panose="020B0604020202020204" pitchFamily="34" charset="0"/>
                <a:cs typeface="Arial" panose="020B0604020202020204" pitchFamily="34" charset="0"/>
              </a:rPr>
              <a:t>lugar donde </a:t>
            </a:r>
            <a:r>
              <a:rPr lang="es-MX" sz="1400" b="0" dirty="0" smtClean="0">
                <a:solidFill>
                  <a:schemeClr val="tx1"/>
                </a:solidFill>
                <a:latin typeface="Arial" panose="020B0604020202020204" pitchFamily="34" charset="0"/>
                <a:cs typeface="Arial" panose="020B0604020202020204" pitchFamily="34" charset="0"/>
              </a:rPr>
              <a:t>vive, </a:t>
            </a:r>
            <a:r>
              <a:rPr lang="es-MX" sz="1400" b="0" dirty="0">
                <a:solidFill>
                  <a:schemeClr val="tx1"/>
                </a:solidFill>
                <a:latin typeface="Arial" panose="020B0604020202020204" pitchFamily="34" charset="0"/>
                <a:cs typeface="Arial" panose="020B0604020202020204" pitchFamily="34" charset="0"/>
              </a:rPr>
              <a:t>creencias </a:t>
            </a:r>
            <a:r>
              <a:rPr lang="es-MX" sz="1400" b="0" dirty="0" smtClean="0">
                <a:solidFill>
                  <a:schemeClr val="tx1"/>
                </a:solidFill>
                <a:latin typeface="Arial" panose="020B0604020202020204" pitchFamily="34" charset="0"/>
                <a:cs typeface="Arial" panose="020B0604020202020204" pitchFamily="34" charset="0"/>
              </a:rPr>
              <a:t>religiosas, sexo, edad, </a:t>
            </a:r>
            <a:r>
              <a:rPr lang="es-MX" sz="1400" b="0" dirty="0">
                <a:solidFill>
                  <a:schemeClr val="tx1"/>
                </a:solidFill>
                <a:latin typeface="Arial" panose="020B0604020202020204" pitchFamily="34" charset="0"/>
                <a:cs typeface="Arial" panose="020B0604020202020204" pitchFamily="34" charset="0"/>
              </a:rPr>
              <a:t>y </a:t>
            </a:r>
            <a:r>
              <a:rPr lang="es-MX" sz="1400" b="0" dirty="0" smtClean="0">
                <a:solidFill>
                  <a:schemeClr val="tx1"/>
                </a:solidFill>
                <a:latin typeface="Arial" panose="020B0604020202020204" pitchFamily="34" charset="0"/>
                <a:cs typeface="Arial" panose="020B0604020202020204" pitchFamily="34" charset="0"/>
              </a:rPr>
              <a:t>orientación sexual</a:t>
            </a:r>
            <a:r>
              <a:rPr lang="es-MX" sz="1400" b="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0905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Prevalencia de la discriminación</a:t>
            </a:r>
            <a:endParaRPr lang="es-MX" dirty="0"/>
          </a:p>
        </p:txBody>
      </p:sp>
      <p:sp>
        <p:nvSpPr>
          <p:cNvPr id="3" name="Marcador de texto 2"/>
          <p:cNvSpPr>
            <a:spLocks noGrp="1"/>
          </p:cNvSpPr>
          <p:nvPr>
            <p:ph type="body" sz="quarter" idx="10"/>
          </p:nvPr>
        </p:nvSpPr>
        <p:spPr>
          <a:xfrm>
            <a:off x="729251" y="5742326"/>
            <a:ext cx="6398380" cy="552966"/>
          </a:xfrm>
        </p:spPr>
        <p:txBody>
          <a:bodyPr/>
          <a:lstStyle/>
          <a:p>
            <a:pPr marL="93663" indent="-93663"/>
            <a:r>
              <a:rPr lang="es-MX" baseline="30000" dirty="0">
                <a:solidFill>
                  <a:srgbClr val="000000"/>
                </a:solidFill>
              </a:rPr>
              <a:t>1</a:t>
            </a:r>
            <a:r>
              <a:rPr lang="es-MX" dirty="0">
                <a:solidFill>
                  <a:srgbClr val="000000"/>
                </a:solidFill>
              </a:rPr>
              <a:t> Los motivos o rasgos de discriminación captados fueron: tono de piel, manera de hablar, peso o estatura, forma de vestir o arreglo personal, clase social, lugar donde vive, creencias religiosas, sexo, edad, y orientación sexual. </a:t>
            </a:r>
            <a:endParaRPr lang="es-MX" dirty="0" smtClean="0">
              <a:solidFill>
                <a:srgbClr val="000000"/>
              </a:solidFill>
            </a:endParaRPr>
          </a:p>
          <a:p>
            <a:r>
              <a:rPr lang="es-MX" dirty="0" smtClean="0">
                <a:solidFill>
                  <a:srgbClr val="000000"/>
                </a:solidFill>
              </a:rPr>
              <a:t>Fuente</a:t>
            </a:r>
            <a:r>
              <a:rPr lang="es-MX" dirty="0">
                <a:solidFill>
                  <a:srgbClr val="000000"/>
                </a:solidFill>
              </a:rPr>
              <a:t>: INEGI. Encuesta Nacional sobre Discriminación 2017</a:t>
            </a:r>
            <a:r>
              <a:rPr lang="es-MX" dirty="0" smtClean="0">
                <a:solidFill>
                  <a:srgbClr val="000000"/>
                </a:solidFill>
              </a:rPr>
              <a:t>.</a:t>
            </a:r>
            <a:endParaRPr lang="es-MX" dirty="0">
              <a:solidFill>
                <a:srgbClr val="000000"/>
              </a:solidFill>
            </a:endParaRPr>
          </a:p>
        </p:txBody>
      </p:sp>
      <p:sp>
        <p:nvSpPr>
          <p:cNvPr id="241" name="CuadroTexto 240"/>
          <p:cNvSpPr txBox="1"/>
          <p:nvPr/>
        </p:nvSpPr>
        <p:spPr>
          <a:xfrm>
            <a:off x="1003807" y="1092262"/>
            <a:ext cx="10184387" cy="584775"/>
          </a:xfrm>
          <a:prstGeom prst="rect">
            <a:avLst/>
          </a:prstGeom>
          <a:noFill/>
        </p:spPr>
        <p:txBody>
          <a:bodyPr wrap="square" rtlCol="0">
            <a:spAutoFit/>
          </a:bodyPr>
          <a:lstStyle/>
          <a:p>
            <a:pPr algn="ctr"/>
            <a:r>
              <a:rPr lang="es-MX" sz="1600" b="1" dirty="0">
                <a:solidFill>
                  <a:srgbClr val="000000"/>
                </a:solidFill>
                <a:latin typeface="Arial" panose="020B0604020202020204" pitchFamily="34" charset="0"/>
                <a:cs typeface="Arial" panose="020B0604020202020204" pitchFamily="34" charset="0"/>
              </a:rPr>
              <a:t>Porcentaje </a:t>
            </a:r>
            <a:r>
              <a:rPr lang="es-MX" sz="1600" dirty="0">
                <a:solidFill>
                  <a:srgbClr val="000000"/>
                </a:solidFill>
                <a:latin typeface="Arial" panose="020B0604020202020204" pitchFamily="34" charset="0"/>
                <a:cs typeface="Arial" panose="020B0604020202020204" pitchFamily="34" charset="0"/>
              </a:rPr>
              <a:t>de población de 18 años y más </a:t>
            </a:r>
            <a:r>
              <a:rPr lang="es-MX" sz="1600" b="1" dirty="0" smtClean="0">
                <a:solidFill>
                  <a:srgbClr val="000000"/>
                </a:solidFill>
                <a:latin typeface="Arial" panose="020B0604020202020204" pitchFamily="34" charset="0"/>
                <a:cs typeface="Arial" panose="020B0604020202020204" pitchFamily="34" charset="0"/>
              </a:rPr>
              <a:t>que </a:t>
            </a:r>
            <a:r>
              <a:rPr lang="es-MX" sz="1600" b="1" dirty="0">
                <a:solidFill>
                  <a:srgbClr val="000000"/>
                </a:solidFill>
                <a:latin typeface="Arial" panose="020B0604020202020204" pitchFamily="34" charset="0"/>
                <a:cs typeface="Arial" panose="020B0604020202020204" pitchFamily="34" charset="0"/>
              </a:rPr>
              <a:t>declaró haber sido discriminada por </a:t>
            </a:r>
            <a:r>
              <a:rPr lang="es-MX" sz="1600" b="1" dirty="0" smtClean="0">
                <a:solidFill>
                  <a:srgbClr val="000000"/>
                </a:solidFill>
                <a:latin typeface="Arial" panose="020B0604020202020204" pitchFamily="34" charset="0"/>
                <a:cs typeface="Arial" panose="020B0604020202020204" pitchFamily="34" charset="0"/>
              </a:rPr>
              <a:t>algún motivo</a:t>
            </a:r>
            <a:br>
              <a:rPr lang="es-MX" sz="1600" b="1" dirty="0" smtClean="0">
                <a:solidFill>
                  <a:srgbClr val="000000"/>
                </a:solidFill>
                <a:latin typeface="Arial" panose="020B0604020202020204" pitchFamily="34" charset="0"/>
                <a:cs typeface="Arial" panose="020B0604020202020204" pitchFamily="34" charset="0"/>
              </a:rPr>
            </a:br>
            <a:r>
              <a:rPr lang="es-MX" sz="1600" b="1" dirty="0" smtClean="0">
                <a:solidFill>
                  <a:srgbClr val="000000"/>
                </a:solidFill>
                <a:latin typeface="Arial" panose="020B0604020202020204" pitchFamily="34" charset="0"/>
                <a:cs typeface="Arial" panose="020B0604020202020204" pitchFamily="34" charset="0"/>
              </a:rPr>
              <a:t>o condición personal </a:t>
            </a:r>
            <a:r>
              <a:rPr lang="es-MX" sz="1600" dirty="0">
                <a:solidFill>
                  <a:srgbClr val="000000"/>
                </a:solidFill>
                <a:latin typeface="Arial" panose="020B0604020202020204" pitchFamily="34" charset="0"/>
                <a:cs typeface="Arial" panose="020B0604020202020204" pitchFamily="34" charset="0"/>
              </a:rPr>
              <a:t>en el último </a:t>
            </a:r>
            <a:r>
              <a:rPr lang="es-MX" sz="1600" dirty="0" smtClean="0">
                <a:solidFill>
                  <a:srgbClr val="000000"/>
                </a:solidFill>
                <a:latin typeface="Arial" panose="020B0604020202020204" pitchFamily="34" charset="0"/>
                <a:cs typeface="Arial" panose="020B0604020202020204" pitchFamily="34" charset="0"/>
              </a:rPr>
              <a:t>año,</a:t>
            </a:r>
            <a:r>
              <a:rPr lang="es-MX" sz="1600" b="1" baseline="30000" dirty="0" smtClean="0">
                <a:solidFill>
                  <a:srgbClr val="000000"/>
                </a:solidFill>
                <a:latin typeface="Arial" panose="020B0604020202020204" pitchFamily="34" charset="0"/>
                <a:cs typeface="Arial" panose="020B0604020202020204" pitchFamily="34" charset="0"/>
              </a:rPr>
              <a:t>1</a:t>
            </a:r>
            <a:r>
              <a:rPr lang="es-MX" sz="1600" dirty="0" smtClean="0">
                <a:solidFill>
                  <a:srgbClr val="000000"/>
                </a:solidFill>
                <a:latin typeface="Arial" panose="020B0604020202020204" pitchFamily="34" charset="0"/>
                <a:cs typeface="Arial" panose="020B0604020202020204" pitchFamily="34" charset="0"/>
              </a:rPr>
              <a:t> por entidad federativa</a:t>
            </a:r>
            <a:endParaRPr lang="es-MX" sz="1600" dirty="0">
              <a:solidFill>
                <a:srgbClr val="000000"/>
              </a:solidFill>
              <a:latin typeface="Arial" panose="020B0604020202020204" pitchFamily="34" charset="0"/>
              <a:cs typeface="Arial" panose="020B0604020202020204" pitchFamily="34" charset="0"/>
            </a:endParaRPr>
          </a:p>
        </p:txBody>
      </p:sp>
      <p:graphicFrame>
        <p:nvGraphicFramePr>
          <p:cNvPr id="203" name="Marcador de contenido 5">
            <a:extLst>
              <a:ext uri="{FF2B5EF4-FFF2-40B4-BE49-F238E27FC236}">
                <a16:creationId xmlns:a16="http://schemas.microsoft.com/office/drawing/2014/main" id="{E4F66A66-F732-4A49-9613-35F62CAD3040}"/>
              </a:ext>
            </a:extLst>
          </p:cNvPr>
          <p:cNvGraphicFramePr>
            <a:graphicFrameLocks noGrp="1"/>
          </p:cNvGraphicFramePr>
          <p:nvPr>
            <p:extLst>
              <p:ext uri="{D42A27DB-BD31-4B8C-83A1-F6EECF244321}">
                <p14:modId xmlns:p14="http://schemas.microsoft.com/office/powerpoint/2010/main" val="1271703778"/>
              </p:ext>
            </p:extLst>
          </p:nvPr>
        </p:nvGraphicFramePr>
        <p:xfrm>
          <a:off x="1860027" y="1931638"/>
          <a:ext cx="8460496" cy="3556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413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Prevalencia de la discriminación</a:t>
            </a:r>
            <a:endParaRPr lang="es-MX" dirty="0"/>
          </a:p>
        </p:txBody>
      </p:sp>
      <p:sp>
        <p:nvSpPr>
          <p:cNvPr id="15" name="Marcador de texto 14"/>
          <p:cNvSpPr>
            <a:spLocks noGrp="1"/>
          </p:cNvSpPr>
          <p:nvPr>
            <p:ph type="body" sz="quarter" idx="10"/>
          </p:nvPr>
        </p:nvSpPr>
        <p:spPr>
          <a:xfrm>
            <a:off x="670301" y="5643384"/>
            <a:ext cx="6542364" cy="702721"/>
          </a:xfrm>
        </p:spPr>
        <p:txBody>
          <a:bodyPr/>
          <a:lstStyle/>
          <a:p>
            <a:pPr marL="90488" indent="-90488"/>
            <a:r>
              <a:rPr lang="es-MX" baseline="30000" dirty="0" smtClean="0"/>
              <a:t>1</a:t>
            </a:r>
            <a:r>
              <a:rPr lang="es-MX" dirty="0" smtClean="0"/>
              <a:t> Las características o </a:t>
            </a:r>
            <a:r>
              <a:rPr lang="es-MX" dirty="0"/>
              <a:t>rasgos de discriminación captados fueron</a:t>
            </a:r>
            <a:r>
              <a:rPr lang="es-MX" b="1" dirty="0"/>
              <a:t>: tono de </a:t>
            </a:r>
            <a:r>
              <a:rPr lang="es-MX" b="1" dirty="0" smtClean="0"/>
              <a:t>piel, </a:t>
            </a:r>
            <a:r>
              <a:rPr lang="es-MX" b="1" dirty="0"/>
              <a:t>manera de </a:t>
            </a:r>
            <a:r>
              <a:rPr lang="es-MX" b="1" dirty="0" smtClean="0"/>
              <a:t>hablar, </a:t>
            </a:r>
            <a:r>
              <a:rPr lang="es-MX" b="1" dirty="0"/>
              <a:t>peso o </a:t>
            </a:r>
            <a:r>
              <a:rPr lang="es-MX" b="1" dirty="0" smtClean="0"/>
              <a:t>estatura, </a:t>
            </a:r>
            <a:r>
              <a:rPr lang="es-MX" b="1" dirty="0"/>
              <a:t>forma de vestir o arreglo </a:t>
            </a:r>
            <a:r>
              <a:rPr lang="es-MX" b="1" dirty="0" smtClean="0"/>
              <a:t>personal, </a:t>
            </a:r>
            <a:r>
              <a:rPr lang="es-MX" b="1" dirty="0"/>
              <a:t>clase </a:t>
            </a:r>
            <a:r>
              <a:rPr lang="es-MX" b="1" dirty="0" smtClean="0"/>
              <a:t>social, </a:t>
            </a:r>
            <a:r>
              <a:rPr lang="es-MX" b="1" dirty="0"/>
              <a:t>lugar donde </a:t>
            </a:r>
            <a:r>
              <a:rPr lang="es-MX" b="1" dirty="0" smtClean="0"/>
              <a:t>vive, </a:t>
            </a:r>
            <a:r>
              <a:rPr lang="es-MX" b="1" dirty="0"/>
              <a:t>creencias </a:t>
            </a:r>
            <a:r>
              <a:rPr lang="es-MX" b="1" dirty="0" smtClean="0"/>
              <a:t>religiosas, sexo, edad, </a:t>
            </a:r>
            <a:r>
              <a:rPr lang="es-MX" b="1" dirty="0"/>
              <a:t>y </a:t>
            </a:r>
            <a:r>
              <a:rPr lang="es-MX" b="1" dirty="0" smtClean="0"/>
              <a:t>orientación sexual</a:t>
            </a:r>
            <a:r>
              <a:rPr lang="es-MX" b="1" dirty="0"/>
              <a:t>. </a:t>
            </a:r>
          </a:p>
          <a:p>
            <a:r>
              <a:rPr lang="es-MX" dirty="0" smtClean="0"/>
              <a:t>* La apariencia incluye tono de piel, peso o estatura, y forma de vestir o arreglo personal.</a:t>
            </a:r>
          </a:p>
          <a:p>
            <a:r>
              <a:rPr lang="es-MX" dirty="0"/>
              <a:t>Fuente: INEGI. Encuesta Nacional sobre Discriminación 2017</a:t>
            </a:r>
            <a:r>
              <a:rPr lang="es-MX" dirty="0" smtClean="0"/>
              <a:t>.         </a:t>
            </a:r>
            <a:endParaRPr lang="es-MX" dirty="0"/>
          </a:p>
        </p:txBody>
      </p:sp>
      <p:sp>
        <p:nvSpPr>
          <p:cNvPr id="11" name="Marcador de contenido 2">
            <a:extLst>
              <a:ext uri="{FF2B5EF4-FFF2-40B4-BE49-F238E27FC236}">
                <a16:creationId xmlns:a16="http://schemas.microsoft.com/office/drawing/2014/main" id="{07AFA578-B63C-4C12-B27C-F4486EC65C74}"/>
              </a:ext>
            </a:extLst>
          </p:cNvPr>
          <p:cNvSpPr>
            <a:spLocks noGrp="1"/>
          </p:cNvSpPr>
          <p:nvPr>
            <p:ph idx="4294967295"/>
          </p:nvPr>
        </p:nvSpPr>
        <p:spPr>
          <a:xfrm>
            <a:off x="856576" y="1477504"/>
            <a:ext cx="10632888" cy="3748087"/>
          </a:xfrm>
        </p:spPr>
        <p:txBody>
          <a:bodyPr/>
          <a:lstStyle/>
          <a:p>
            <a:pPr algn="ctr"/>
            <a:r>
              <a:rPr lang="es-MX" b="1" dirty="0" smtClean="0"/>
              <a:t>Porcentaje </a:t>
            </a:r>
            <a:r>
              <a:rPr lang="es-MX" dirty="0" smtClean="0"/>
              <a:t>de población de 18 </a:t>
            </a:r>
            <a:r>
              <a:rPr lang="es-MX" dirty="0"/>
              <a:t>años y </a:t>
            </a:r>
            <a:r>
              <a:rPr lang="es-MX" dirty="0" smtClean="0"/>
              <a:t>más </a:t>
            </a:r>
            <a:r>
              <a:rPr lang="es-MX" b="1" dirty="0" smtClean="0"/>
              <a:t>que declaró haber sido discriminada </a:t>
            </a:r>
            <a:r>
              <a:rPr lang="es-MX" dirty="0" smtClean="0"/>
              <a:t>en el último año </a:t>
            </a:r>
            <a:r>
              <a:rPr lang="es-MX" b="1" dirty="0" smtClean="0"/>
              <a:t>por motivo o condición personal </a:t>
            </a:r>
            <a:r>
              <a:rPr lang="es-MX" b="1" baseline="30000" dirty="0" smtClean="0"/>
              <a:t>1</a:t>
            </a:r>
            <a:endParaRPr lang="es-MX" dirty="0" smtClean="0"/>
          </a:p>
          <a:p>
            <a:pPr algn="ctr"/>
            <a:endParaRPr lang="es-MX" b="1" dirty="0"/>
          </a:p>
        </p:txBody>
      </p:sp>
      <p:graphicFrame>
        <p:nvGraphicFramePr>
          <p:cNvPr id="7" name="Marcador de contenido 5">
            <a:extLst>
              <a:ext uri="{FF2B5EF4-FFF2-40B4-BE49-F238E27FC236}">
                <a16:creationId xmlns:a16="http://schemas.microsoft.com/office/drawing/2014/main" id="{E4F66A66-F732-4A49-9613-35F62CAD3040}"/>
              </a:ext>
            </a:extLst>
          </p:cNvPr>
          <p:cNvGraphicFramePr>
            <a:graphicFrameLocks noGrp="1"/>
          </p:cNvGraphicFramePr>
          <p:nvPr>
            <p:extLst/>
          </p:nvPr>
        </p:nvGraphicFramePr>
        <p:xfrm>
          <a:off x="1493020" y="2434766"/>
          <a:ext cx="9360000" cy="279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143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ro">
      <a:dk1>
        <a:srgbClr val="000000"/>
      </a:dk1>
      <a:lt1>
        <a:srgbClr val="FFFFFF"/>
      </a:lt1>
      <a:dk2>
        <a:srgbClr val="545454"/>
      </a:dk2>
      <a:lt2>
        <a:srgbClr val="BFBFBF"/>
      </a:lt2>
      <a:accent1>
        <a:srgbClr val="40BAD2"/>
      </a:accent1>
      <a:accent2>
        <a:srgbClr val="FAB900"/>
      </a:accent2>
      <a:accent3>
        <a:srgbClr val="7030A0"/>
      </a:accent3>
      <a:accent4>
        <a:srgbClr val="E5888A"/>
      </a:accent4>
      <a:accent5>
        <a:srgbClr val="90BB23"/>
      </a:accent5>
      <a:accent6>
        <a:srgbClr val="D5393D"/>
      </a:accent6>
      <a:hlink>
        <a:srgbClr val="2791A6"/>
      </a:hlink>
      <a:folHlink>
        <a:srgbClr val="FAB9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16984</TotalTime>
  <Words>5438</Words>
  <Application>Microsoft Office PowerPoint</Application>
  <PresentationFormat>Panorámica</PresentationFormat>
  <Paragraphs>489</Paragraphs>
  <Slides>33</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Arial Rounded MT Bold</vt:lpstr>
      <vt:lpstr>Calibri</vt:lpstr>
      <vt:lpstr>Courier New</vt:lpstr>
      <vt:lpstr>Helvetica</vt:lpstr>
      <vt:lpstr>Wingdings</vt:lpstr>
      <vt:lpstr>Tema de Office</vt:lpstr>
      <vt:lpstr>Presentación de PowerPoint</vt:lpstr>
      <vt:lpstr>Introducción</vt:lpstr>
      <vt:lpstr>Objetivos ENADIS 2017</vt:lpstr>
      <vt:lpstr>Aspectos metodológicos</vt:lpstr>
      <vt:lpstr>Temática general</vt:lpstr>
      <vt:lpstr>Principales resultados</vt:lpstr>
      <vt:lpstr>Prevalencia de la discriminación</vt:lpstr>
      <vt:lpstr>Prevalencia de la discriminación</vt:lpstr>
      <vt:lpstr>Prevalencia de la discriminación</vt:lpstr>
      <vt:lpstr>Percepción sobre respeto a los derechos</vt:lpstr>
      <vt:lpstr>Percepción sobre respeto a los derechos</vt:lpstr>
      <vt:lpstr>Apertura a la diversidad</vt:lpstr>
      <vt:lpstr>Apertura a la diversidad en el hogar</vt:lpstr>
      <vt:lpstr>Valores y actitudes</vt:lpstr>
      <vt:lpstr>Valores y actitudes</vt:lpstr>
      <vt:lpstr>Valores y actitudes</vt:lpstr>
      <vt:lpstr>Valores y actitudes</vt:lpstr>
      <vt:lpstr>Valores y actitudes</vt:lpstr>
      <vt:lpstr>Prejuicios</vt:lpstr>
      <vt:lpstr>Prejuicios</vt:lpstr>
      <vt:lpstr>Prejuicios</vt:lpstr>
      <vt:lpstr>Resultados por grupo</vt:lpstr>
      <vt:lpstr>Grupos de población en módulos</vt:lpstr>
      <vt:lpstr>Ámbitos de discriminación</vt:lpstr>
      <vt:lpstr>Negación de derechos</vt:lpstr>
      <vt:lpstr>Situación y causa de discriminación en los últimos cinco años</vt:lpstr>
      <vt:lpstr>Percepción sobre el respeto de derechos</vt:lpstr>
      <vt:lpstr>Principales problemáticas declaradas por grupo </vt:lpstr>
      <vt:lpstr>Otro dato de interés de las mujeres</vt:lpstr>
      <vt:lpstr>Percepción sobre frases de prejuicio de los jóvenes1</vt:lpstr>
      <vt:lpstr>Distribución población por tonalidad de piel</vt:lpstr>
      <vt:lpstr>Discriminación estructural</vt:lpstr>
      <vt:lpstr>Presentación de PowerPoint</vt:lpstr>
    </vt:vector>
  </TitlesOfParts>
  <Company>INEGI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ENCUESTA NACIONAL SOBRE DISCRIMINACIÓN 2017</dc:title>
  <dc:creator>GARCIA MARTINEZ MIRLA IRASEMA</dc:creator>
  <cp:lastModifiedBy>DOTOR RUIZ JUAN ANTONIO</cp:lastModifiedBy>
  <cp:revision>1947</cp:revision>
  <cp:lastPrinted>2018-08-17T16:20:17Z</cp:lastPrinted>
  <dcterms:created xsi:type="dcterms:W3CDTF">2018-02-21T15:53:14Z</dcterms:created>
  <dcterms:modified xsi:type="dcterms:W3CDTF">2018-08-17T20:01:50Z</dcterms:modified>
</cp:coreProperties>
</file>